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sldIdLst>
    <p:sldId id="256" r:id="rId2"/>
    <p:sldId id="260" r:id="rId3"/>
    <p:sldId id="296" r:id="rId4"/>
    <p:sldId id="297" r:id="rId5"/>
    <p:sldId id="257" r:id="rId6"/>
    <p:sldId id="258" r:id="rId7"/>
    <p:sldId id="259" r:id="rId8"/>
    <p:sldId id="261" r:id="rId9"/>
    <p:sldId id="263" r:id="rId10"/>
    <p:sldId id="303" r:id="rId11"/>
    <p:sldId id="264" r:id="rId12"/>
    <p:sldId id="265" r:id="rId13"/>
    <p:sldId id="266" r:id="rId14"/>
    <p:sldId id="267" r:id="rId15"/>
    <p:sldId id="301" r:id="rId16"/>
    <p:sldId id="300" r:id="rId17"/>
    <p:sldId id="302"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1" r:id="rId31"/>
    <p:sldId id="282" r:id="rId32"/>
    <p:sldId id="283" r:id="rId33"/>
    <p:sldId id="284" r:id="rId34"/>
    <p:sldId id="286" r:id="rId35"/>
    <p:sldId id="287" r:id="rId36"/>
    <p:sldId id="285" r:id="rId37"/>
    <p:sldId id="289" r:id="rId38"/>
    <p:sldId id="288" r:id="rId39"/>
    <p:sldId id="290" r:id="rId40"/>
    <p:sldId id="291" r:id="rId41"/>
    <p:sldId id="292" r:id="rId42"/>
    <p:sldId id="293" r:id="rId43"/>
    <p:sldId id="294" r:id="rId44"/>
    <p:sldId id="298" r:id="rId45"/>
    <p:sldId id="305" r:id="rId46"/>
    <p:sldId id="306" r:id="rId47"/>
    <p:sldId id="307" r:id="rId48"/>
    <p:sldId id="308" r:id="rId49"/>
    <p:sldId id="309" r:id="rId50"/>
    <p:sldId id="304"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280" r:id="rId66"/>
    <p:sldId id="324"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681" autoAdjust="0"/>
  </p:normalViewPr>
  <p:slideViewPr>
    <p:cSldViewPr snapToGrid="0" snapToObjects="1">
      <p:cViewPr>
        <p:scale>
          <a:sx n="130" d="100"/>
          <a:sy n="130" d="100"/>
        </p:scale>
        <p:origin x="-2056" y="-632"/>
      </p:cViewPr>
      <p:guideLst>
        <p:guide orient="horz" pos="2160"/>
        <p:guide pos="2880"/>
      </p:guideLst>
    </p:cSldViewPr>
  </p:slideViewPr>
  <p:outlineViewPr>
    <p:cViewPr>
      <p:scale>
        <a:sx n="33" d="100"/>
        <a:sy n="33" d="100"/>
      </p:scale>
      <p:origin x="0" y="59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printerSettings" Target="printerSettings/printerSettings1.bin"/><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291FEE-CBBE-2345-9684-D8C046AF33F1}" type="datetimeFigureOut">
              <a:rPr lang="en-US" smtClean="0"/>
              <a:t>2/9/16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1C60A3-33A7-904E-A1F8-094B60D05E68}" type="slidenum">
              <a:rPr lang="en-US" smtClean="0"/>
              <a:t>‹#›</a:t>
            </a:fld>
            <a:endParaRPr lang="en-US" dirty="0"/>
          </a:p>
        </p:txBody>
      </p:sp>
    </p:spTree>
    <p:extLst>
      <p:ext uri="{BB962C8B-B14F-4D97-AF65-F5344CB8AC3E}">
        <p14:creationId xmlns:p14="http://schemas.microsoft.com/office/powerpoint/2010/main" val="12700549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1C60A3-33A7-904E-A1F8-094B60D05E68}" type="slidenum">
              <a:rPr lang="en-US" smtClean="0"/>
              <a:t>33</a:t>
            </a:fld>
            <a:endParaRPr lang="en-US" dirty="0"/>
          </a:p>
        </p:txBody>
      </p:sp>
    </p:spTree>
    <p:extLst>
      <p:ext uri="{BB962C8B-B14F-4D97-AF65-F5344CB8AC3E}">
        <p14:creationId xmlns:p14="http://schemas.microsoft.com/office/powerpoint/2010/main" val="617860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dirty="0" smtClean="0"/>
              <a:t>Drag picture to placeholder or click icon to add</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8" name="Footer Placeholder 7"/>
          <p:cNvSpPr>
            <a:spLocks noGrp="1"/>
          </p:cNvSpPr>
          <p:nvPr>
            <p:ph type="ftr" sz="quarter" idx="11"/>
          </p:nvPr>
        </p:nvSpPr>
        <p:spPr>
          <a:xfrm>
            <a:off x="1120588" y="188259"/>
            <a:ext cx="2895600" cy="365125"/>
          </a:xfrm>
        </p:spPr>
        <p:txBody>
          <a:bodyPr/>
          <a:lstStyle/>
          <a:p>
            <a:endParaRPr lang="en-US" dirty="0"/>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dirty="0"/>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0FAA508-F0CD-46EA-95FB-26B559A0B5D9}" type="datetimeFigureOut">
              <a:rPr lang="en-US" smtClean="0"/>
              <a:t>2/9/16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t>2/9/16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dirty="0" smtClean="0"/>
              <a:t>Drag picture to placeholder or click icon to add</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dirty="0" smtClean="0"/>
              <a:t>Drag picture to placeholder or click icon to add</a:t>
            </a:r>
            <a:endParaRPr dirty="0"/>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dirty="0"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dirty="0" smtClean="0"/>
              <a:t>Drag picture to placeholder or click icon to add</a:t>
            </a:r>
            <a:endParaRPr dirty="0"/>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dirty="0" smtClean="0"/>
              <a:t>Drag picture to placeholder or click icon to add</a:t>
            </a:r>
            <a:endParaRPr dirty="0"/>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dirty="0" smtClean="0"/>
              <a:t>Drag picture to placeholder or click icon to add</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2/9/16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0FAA508-F0CD-46EA-95FB-26B559A0B5D9}" type="datetimeFigureOut">
              <a:rPr lang="en-US" smtClean="0"/>
              <a:t>2/9/16</a:t>
            </a:fld>
            <a:endParaRPr lang="en-US" dirty="0"/>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dirty="0"/>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pyright.gov/eco/"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Stricks.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reativecommons.org"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homas.loc.gov/cgi-bin/query/z?c105:H.R.2281:" TargetMode="External"/><Relationship Id="rId3" Type="http://schemas.openxmlformats.org/officeDocument/2006/relationships/hyperlink" Target="http://icaadocs.mfah.org/icaadocs/Portals/0/Copyright/SAMPLE%20DMCA%20TAKEDOWN%20NOTICE.pdf"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pyright.gov"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pyright.gov/eco/" TargetMode="External"/><Relationship Id="rId3" Type="http://schemas.openxmlformats.org/officeDocument/2006/relationships/hyperlink" Target="http://www.creativecommons.org"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Copyright Basics</a:t>
            </a:r>
            <a:endParaRPr lang="en-US" dirty="0"/>
          </a:p>
        </p:txBody>
      </p:sp>
      <p:sp>
        <p:nvSpPr>
          <p:cNvPr id="3" name="Subtitle 2"/>
          <p:cNvSpPr>
            <a:spLocks noGrp="1"/>
          </p:cNvSpPr>
          <p:nvPr>
            <p:ph type="subTitle" idx="1"/>
          </p:nvPr>
        </p:nvSpPr>
        <p:spPr/>
        <p:txBody>
          <a:bodyPr/>
          <a:lstStyle/>
          <a:p>
            <a:r>
              <a:rPr lang="en-US" dirty="0" smtClean="0"/>
              <a:t>AKA – Copyright Basics</a:t>
            </a:r>
            <a:r>
              <a:rPr lang="en-US" dirty="0"/>
              <a:t> </a:t>
            </a:r>
            <a:r>
              <a:rPr lang="en-US" dirty="0" smtClean="0"/>
              <a:t>– how do I protect my work and respect the rights of others?</a:t>
            </a:r>
            <a:endParaRPr lang="en-US" dirty="0"/>
          </a:p>
        </p:txBody>
      </p:sp>
      <p:pic>
        <p:nvPicPr>
          <p:cNvPr id="4" name="Picture 3" descr="Screen shot 2014-03-04 at 1.33.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5627" y="273052"/>
            <a:ext cx="2621393" cy="2551953"/>
          </a:xfrm>
          <a:prstGeom prst="rect">
            <a:avLst/>
          </a:prstGeom>
        </p:spPr>
      </p:pic>
      <p:sp>
        <p:nvSpPr>
          <p:cNvPr id="5" name="TextBox 4"/>
          <p:cNvSpPr txBox="1"/>
          <p:nvPr/>
        </p:nvSpPr>
        <p:spPr>
          <a:xfrm>
            <a:off x="6356622" y="6340465"/>
            <a:ext cx="2390398" cy="307777"/>
          </a:xfrm>
          <a:prstGeom prst="rect">
            <a:avLst/>
          </a:prstGeom>
          <a:noFill/>
        </p:spPr>
        <p:txBody>
          <a:bodyPr wrap="none" rtlCol="0">
            <a:spAutoFit/>
          </a:bodyPr>
          <a:lstStyle/>
          <a:p>
            <a:r>
              <a:rPr lang="en-US" sz="1400" dirty="0" smtClean="0">
                <a:solidFill>
                  <a:schemeClr val="bg2"/>
                </a:solidFill>
              </a:rPr>
              <a:t>Graphic by Lindsey Baker</a:t>
            </a:r>
            <a:endParaRPr lang="en-US" sz="1400" dirty="0">
              <a:solidFill>
                <a:schemeClr val="bg2"/>
              </a:solidFill>
            </a:endParaRPr>
          </a:p>
        </p:txBody>
      </p:sp>
      <p:sp>
        <p:nvSpPr>
          <p:cNvPr id="6" name="TextBox 5"/>
          <p:cNvSpPr txBox="1"/>
          <p:nvPr/>
        </p:nvSpPr>
        <p:spPr>
          <a:xfrm>
            <a:off x="1390985" y="4034880"/>
            <a:ext cx="6825332" cy="923330"/>
          </a:xfrm>
          <a:prstGeom prst="rect">
            <a:avLst/>
          </a:prstGeom>
          <a:noFill/>
        </p:spPr>
        <p:txBody>
          <a:bodyPr wrap="square" rtlCol="0">
            <a:spAutoFit/>
          </a:bodyPr>
          <a:lstStyle/>
          <a:p>
            <a:r>
              <a:rPr lang="en-US" dirty="0"/>
              <a:t>“I’ve never had an original thought in my life…and there’s tons of people on the internet happy to tell me just that.</a:t>
            </a:r>
            <a:r>
              <a:rPr lang="en-US" dirty="0" smtClean="0"/>
              <a:t>”</a:t>
            </a:r>
            <a:br>
              <a:rPr lang="en-US" dirty="0" smtClean="0"/>
            </a:br>
            <a:r>
              <a:rPr lang="en-US" dirty="0" smtClean="0"/>
              <a:t>– </a:t>
            </a:r>
            <a:r>
              <a:rPr lang="en-US" b="1" dirty="0" smtClean="0">
                <a:latin typeface="Century Gothic"/>
                <a:cs typeface="Century Gothic"/>
              </a:rPr>
              <a:t>Shepard Fairey</a:t>
            </a:r>
            <a:endParaRPr lang="en-US" b="1" dirty="0">
              <a:latin typeface="Century Gothic"/>
              <a:cs typeface="Century Gothic"/>
            </a:endParaRPr>
          </a:p>
        </p:txBody>
      </p:sp>
      <p:sp>
        <p:nvSpPr>
          <p:cNvPr id="7" name="TextBox 6"/>
          <p:cNvSpPr txBox="1"/>
          <p:nvPr/>
        </p:nvSpPr>
        <p:spPr>
          <a:xfrm>
            <a:off x="1365065" y="5356800"/>
            <a:ext cx="7006764" cy="369332"/>
          </a:xfrm>
          <a:prstGeom prst="rect">
            <a:avLst/>
          </a:prstGeom>
          <a:noFill/>
        </p:spPr>
        <p:txBody>
          <a:bodyPr wrap="square" rtlCol="0">
            <a:spAutoFit/>
          </a:bodyPr>
          <a:lstStyle/>
          <a:p>
            <a:r>
              <a:rPr lang="en-US" dirty="0" smtClean="0"/>
              <a:t>“Art Is Theft” – </a:t>
            </a:r>
            <a:r>
              <a:rPr lang="en-US" b="1" dirty="0" smtClean="0">
                <a:latin typeface="Century Gothic"/>
                <a:cs typeface="Century Gothic"/>
              </a:rPr>
              <a:t>Picasso</a:t>
            </a:r>
            <a:endParaRPr lang="en-US" b="1" dirty="0">
              <a:latin typeface="Century Gothic"/>
              <a:cs typeface="Century Gothic"/>
            </a:endParaRPr>
          </a:p>
        </p:txBody>
      </p:sp>
      <p:sp>
        <p:nvSpPr>
          <p:cNvPr id="8" name="TextBox 7"/>
          <p:cNvSpPr txBox="1"/>
          <p:nvPr/>
        </p:nvSpPr>
        <p:spPr>
          <a:xfrm>
            <a:off x="1455935" y="5998308"/>
            <a:ext cx="4669692" cy="307777"/>
          </a:xfrm>
          <a:prstGeom prst="rect">
            <a:avLst/>
          </a:prstGeom>
          <a:noFill/>
        </p:spPr>
        <p:txBody>
          <a:bodyPr wrap="square" rtlCol="0">
            <a:spAutoFit/>
          </a:bodyPr>
          <a:lstStyle/>
          <a:p>
            <a:r>
              <a:rPr lang="en-US" sz="1400" dirty="0" smtClean="0"/>
              <a:t>Textbook: Steal Like an Artist Austin </a:t>
            </a:r>
            <a:r>
              <a:rPr lang="en-US" sz="1400" dirty="0" err="1" smtClean="0"/>
              <a:t>Kleon</a:t>
            </a:r>
            <a:endParaRPr lang="en-US" sz="1400" dirty="0"/>
          </a:p>
        </p:txBody>
      </p:sp>
    </p:spTree>
    <p:extLst>
      <p:ext uri="{BB962C8B-B14F-4D97-AF65-F5344CB8AC3E}">
        <p14:creationId xmlns:p14="http://schemas.microsoft.com/office/powerpoint/2010/main" val="122050418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Content Placeholder 2"/>
          <p:cNvSpPr>
            <a:spLocks noGrp="1"/>
          </p:cNvSpPr>
          <p:nvPr>
            <p:ph idx="1"/>
          </p:nvPr>
        </p:nvSpPr>
        <p:spPr/>
        <p:txBody>
          <a:bodyPr/>
          <a:lstStyle/>
          <a:p>
            <a:r>
              <a:rPr lang="en-US" dirty="0" smtClean="0"/>
              <a:t>The </a:t>
            </a:r>
            <a:r>
              <a:rPr lang="en-US" dirty="0"/>
              <a:t>information that follows is true to the best of my knowledge as a </a:t>
            </a:r>
            <a:r>
              <a:rPr lang="en-US" dirty="0" smtClean="0"/>
              <a:t>layman in regard to the law, with 25 years of experience as a creative professional.</a:t>
            </a:r>
          </a:p>
          <a:p>
            <a:r>
              <a:rPr lang="en-US" dirty="0" smtClean="0"/>
              <a:t>The information was obtained through business school; consultation with legal professionals; and through personal research. </a:t>
            </a:r>
          </a:p>
          <a:p>
            <a:r>
              <a:rPr lang="en-US" dirty="0" smtClean="0"/>
              <a:t>I </a:t>
            </a:r>
            <a:r>
              <a:rPr lang="en-US" dirty="0"/>
              <a:t>am not a lawyer and don’t intend for the information herewith to be considered legal advise. </a:t>
            </a:r>
            <a:r>
              <a:rPr lang="en-US" dirty="0" smtClean="0"/>
              <a:t/>
            </a:r>
            <a:br>
              <a:rPr lang="en-US" dirty="0" smtClean="0"/>
            </a:br>
            <a:r>
              <a:rPr lang="en-US" dirty="0" smtClean="0"/>
              <a:t>– Lindsey </a:t>
            </a:r>
            <a:r>
              <a:rPr lang="en-US" dirty="0"/>
              <a:t>Baker, BFA, MBA </a:t>
            </a:r>
          </a:p>
          <a:p>
            <a:pPr marL="0" indent="0">
              <a:buNone/>
            </a:pPr>
            <a:endParaRPr lang="en-US" dirty="0"/>
          </a:p>
        </p:txBody>
      </p:sp>
    </p:spTree>
    <p:extLst>
      <p:ext uri="{BB962C8B-B14F-4D97-AF65-F5344CB8AC3E}">
        <p14:creationId xmlns:p14="http://schemas.microsoft.com/office/powerpoint/2010/main" val="29620799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We Will Cover</a:t>
            </a:r>
            <a:endParaRPr lang="en-US" dirty="0"/>
          </a:p>
        </p:txBody>
      </p:sp>
      <p:sp>
        <p:nvSpPr>
          <p:cNvPr id="3" name="Content Placeholder 2"/>
          <p:cNvSpPr>
            <a:spLocks noGrp="1"/>
          </p:cNvSpPr>
          <p:nvPr>
            <p:ph idx="1"/>
          </p:nvPr>
        </p:nvSpPr>
        <p:spPr/>
        <p:txBody>
          <a:bodyPr/>
          <a:lstStyle/>
          <a:p>
            <a:r>
              <a:rPr lang="en-US" dirty="0" smtClean="0"/>
              <a:t>Copyright Laws and How to Copyright Your work</a:t>
            </a:r>
            <a:endParaRPr lang="en-US" dirty="0"/>
          </a:p>
          <a:p>
            <a:r>
              <a:rPr lang="en-US" dirty="0" smtClean="0"/>
              <a:t>Trademarks and Service Marks</a:t>
            </a:r>
            <a:endParaRPr lang="en-US" dirty="0"/>
          </a:p>
          <a:p>
            <a:r>
              <a:rPr lang="en-US" dirty="0" smtClean="0"/>
              <a:t>Fair Use</a:t>
            </a:r>
            <a:endParaRPr lang="en-US" dirty="0"/>
          </a:p>
          <a:p>
            <a:r>
              <a:rPr lang="en-US" dirty="0" smtClean="0"/>
              <a:t>Licensing</a:t>
            </a:r>
            <a:endParaRPr lang="en-US" dirty="0"/>
          </a:p>
          <a:p>
            <a:r>
              <a:rPr lang="en-US" dirty="0" smtClean="0"/>
              <a:t>Open Source</a:t>
            </a:r>
            <a:endParaRPr lang="en-US" dirty="0"/>
          </a:p>
          <a:p>
            <a:r>
              <a:rPr lang="en-US" dirty="0" smtClean="0"/>
              <a:t>Public Domain</a:t>
            </a:r>
            <a:endParaRPr lang="en-US" dirty="0"/>
          </a:p>
          <a:p>
            <a:endParaRPr lang="en-US" dirty="0"/>
          </a:p>
        </p:txBody>
      </p:sp>
    </p:spTree>
    <p:extLst>
      <p:ext uri="{BB962C8B-B14F-4D97-AF65-F5344CB8AC3E}">
        <p14:creationId xmlns:p14="http://schemas.microsoft.com/office/powerpoint/2010/main" val="20780170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We Will Cover</a:t>
            </a:r>
            <a:endParaRPr lang="en-US" dirty="0"/>
          </a:p>
        </p:txBody>
      </p:sp>
      <p:sp>
        <p:nvSpPr>
          <p:cNvPr id="3" name="Content Placeholder 2"/>
          <p:cNvSpPr>
            <a:spLocks noGrp="1"/>
          </p:cNvSpPr>
          <p:nvPr>
            <p:ph idx="1"/>
          </p:nvPr>
        </p:nvSpPr>
        <p:spPr/>
        <p:txBody>
          <a:bodyPr/>
          <a:lstStyle/>
          <a:p>
            <a:r>
              <a:rPr lang="en-US" dirty="0" smtClean="0"/>
              <a:t>Creative Commons</a:t>
            </a:r>
          </a:p>
          <a:p>
            <a:r>
              <a:rPr lang="en-US" dirty="0" smtClean="0"/>
              <a:t>What To Do If Someone Uses Your Work Without Permission</a:t>
            </a:r>
          </a:p>
          <a:p>
            <a:r>
              <a:rPr lang="en-US" dirty="0" smtClean="0"/>
              <a:t>And, Of Course, How To Steal Like An Artist </a:t>
            </a:r>
            <a:endParaRPr lang="en-US" dirty="0"/>
          </a:p>
          <a:p>
            <a:endParaRPr lang="en-US" dirty="0"/>
          </a:p>
        </p:txBody>
      </p:sp>
    </p:spTree>
    <p:extLst>
      <p:ext uri="{BB962C8B-B14F-4D97-AF65-F5344CB8AC3E}">
        <p14:creationId xmlns:p14="http://schemas.microsoft.com/office/powerpoint/2010/main" val="16618333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Breaker # 1 </a:t>
            </a:r>
            <a:endParaRPr lang="en-US" dirty="0"/>
          </a:p>
        </p:txBody>
      </p:sp>
      <p:pic>
        <p:nvPicPr>
          <p:cNvPr id="4" name="Content Placeholder 3" descr="Screen shot 2014-03-04 at 1.17.34 PM.png"/>
          <p:cNvPicPr>
            <a:picLocks noGrp="1" noChangeAspect="1"/>
          </p:cNvPicPr>
          <p:nvPr>
            <p:ph idx="1"/>
          </p:nvPr>
        </p:nvPicPr>
        <p:blipFill>
          <a:blip r:embed="rId2">
            <a:extLst>
              <a:ext uri="{28A0092B-C50C-407E-A947-70E740481C1C}">
                <a14:useLocalDpi xmlns:a14="http://schemas.microsoft.com/office/drawing/2010/main" val="0"/>
              </a:ext>
            </a:extLst>
          </a:blip>
          <a:srcRect t="5070" b="5070"/>
          <a:stretch>
            <a:fillRect/>
          </a:stretch>
        </p:blipFill>
        <p:spPr>
          <a:xfrm>
            <a:off x="1156759" y="2595562"/>
            <a:ext cx="6835776" cy="3297105"/>
          </a:xfrm>
        </p:spPr>
      </p:pic>
      <p:sp>
        <p:nvSpPr>
          <p:cNvPr id="5" name="TextBox 4"/>
          <p:cNvSpPr txBox="1"/>
          <p:nvPr/>
        </p:nvSpPr>
        <p:spPr>
          <a:xfrm>
            <a:off x="5557377" y="6130452"/>
            <a:ext cx="3400979" cy="307777"/>
          </a:xfrm>
          <a:prstGeom prst="rect">
            <a:avLst/>
          </a:prstGeom>
          <a:noFill/>
        </p:spPr>
        <p:txBody>
          <a:bodyPr wrap="none" rtlCol="0">
            <a:spAutoFit/>
          </a:bodyPr>
          <a:lstStyle/>
          <a:p>
            <a:r>
              <a:rPr lang="en-US" sz="1400" dirty="0" smtClean="0">
                <a:solidFill>
                  <a:schemeClr val="bg2"/>
                </a:solidFill>
              </a:rPr>
              <a:t>Graphic and excerpt by Austin Kleon</a:t>
            </a:r>
            <a:endParaRPr lang="en-US" sz="1400" dirty="0">
              <a:solidFill>
                <a:schemeClr val="bg2"/>
              </a:solidFill>
            </a:endParaRPr>
          </a:p>
        </p:txBody>
      </p:sp>
      <p:pic>
        <p:nvPicPr>
          <p:cNvPr id="6" name="Picture 5" descr="Screen shot 2014-03-06 at 8.32.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772" y="487770"/>
            <a:ext cx="1579196" cy="1355197"/>
          </a:xfrm>
          <a:prstGeom prst="rect">
            <a:avLst/>
          </a:prstGeom>
        </p:spPr>
      </p:pic>
    </p:spTree>
    <p:extLst>
      <p:ext uri="{BB962C8B-B14F-4D97-AF65-F5344CB8AC3E}">
        <p14:creationId xmlns:p14="http://schemas.microsoft.com/office/powerpoint/2010/main" val="7906572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Breaker # 1 </a:t>
            </a:r>
            <a:endParaRPr lang="en-US" dirty="0"/>
          </a:p>
        </p:txBody>
      </p:sp>
      <p:sp>
        <p:nvSpPr>
          <p:cNvPr id="3" name="Content Placeholder 2"/>
          <p:cNvSpPr>
            <a:spLocks noGrp="1"/>
          </p:cNvSpPr>
          <p:nvPr>
            <p:ph idx="1"/>
          </p:nvPr>
        </p:nvSpPr>
        <p:spPr/>
        <p:txBody>
          <a:bodyPr>
            <a:normAutofit lnSpcReduction="10000"/>
          </a:bodyPr>
          <a:lstStyle/>
          <a:p>
            <a:r>
              <a:rPr lang="en-US" dirty="0"/>
              <a:t>The writer Jonathan Lethem has said that when people call something “original,” nine out of ten times they just don’t know the references or the original sources involved. </a:t>
            </a:r>
            <a:endParaRPr lang="en-US" dirty="0" smtClean="0"/>
          </a:p>
          <a:p>
            <a:r>
              <a:rPr lang="en-US" dirty="0" smtClean="0"/>
              <a:t>What </a:t>
            </a:r>
            <a:r>
              <a:rPr lang="en-US" dirty="0"/>
              <a:t>a good artist understands is that nothing comes from nowhere. </a:t>
            </a:r>
            <a:endParaRPr lang="en-US" dirty="0" smtClean="0"/>
          </a:p>
          <a:p>
            <a:r>
              <a:rPr lang="en-US" dirty="0" smtClean="0"/>
              <a:t>“All </a:t>
            </a:r>
            <a:r>
              <a:rPr lang="en-US" dirty="0"/>
              <a:t>creative work builds on what came before. Nothing is completely original</a:t>
            </a:r>
            <a:r>
              <a:rPr lang="en-US" dirty="0" smtClean="0"/>
              <a:t>.”</a:t>
            </a:r>
          </a:p>
          <a:p>
            <a:pPr marL="0" indent="0">
              <a:buNone/>
            </a:pPr>
            <a:r>
              <a:rPr lang="en-US" dirty="0"/>
              <a:t/>
            </a:r>
            <a:br>
              <a:rPr lang="en-US" dirty="0"/>
            </a:br>
            <a:r>
              <a:rPr lang="en-US" dirty="0">
                <a:solidFill>
                  <a:srgbClr val="BBC0AC"/>
                </a:solidFill>
              </a:rPr>
              <a:t>– </a:t>
            </a:r>
            <a:r>
              <a:rPr lang="en-US" b="1" dirty="0">
                <a:solidFill>
                  <a:srgbClr val="BBC0AC"/>
                </a:solidFill>
                <a:cs typeface="Century Gothic"/>
              </a:rPr>
              <a:t> </a:t>
            </a:r>
            <a:r>
              <a:rPr lang="en-US" dirty="0" smtClean="0">
                <a:solidFill>
                  <a:srgbClr val="BBC0AC"/>
                </a:solidFill>
                <a:cs typeface="Century Gothic"/>
              </a:rPr>
              <a:t>excerpt from: </a:t>
            </a:r>
            <a:r>
              <a:rPr lang="en-US" u="sng" dirty="0" smtClean="0">
                <a:solidFill>
                  <a:srgbClr val="BBC0AC"/>
                </a:solidFill>
                <a:cs typeface="Century Gothic"/>
              </a:rPr>
              <a:t>Steal </a:t>
            </a:r>
            <a:r>
              <a:rPr lang="en-US" u="sng" dirty="0">
                <a:solidFill>
                  <a:srgbClr val="BBC0AC"/>
                </a:solidFill>
                <a:cs typeface="Century Gothic"/>
              </a:rPr>
              <a:t>Like An </a:t>
            </a:r>
            <a:r>
              <a:rPr lang="en-US" u="sng" dirty="0" smtClean="0">
                <a:solidFill>
                  <a:srgbClr val="BBC0AC"/>
                </a:solidFill>
                <a:cs typeface="Century Gothic"/>
              </a:rPr>
              <a:t>Artist, </a:t>
            </a:r>
            <a:r>
              <a:rPr lang="en-US" b="1" dirty="0" smtClean="0">
                <a:solidFill>
                  <a:srgbClr val="BBC0AC"/>
                </a:solidFill>
                <a:cs typeface="Century Gothic"/>
              </a:rPr>
              <a:t>Austin Kleon</a:t>
            </a:r>
            <a:endParaRPr lang="en-US" u="sng" dirty="0">
              <a:solidFill>
                <a:srgbClr val="BBC0AC"/>
              </a:solidFill>
              <a:cs typeface="Century Gothic"/>
            </a:endParaRPr>
          </a:p>
          <a:p>
            <a:endParaRPr lang="en-US" dirty="0"/>
          </a:p>
        </p:txBody>
      </p:sp>
    </p:spTree>
    <p:extLst>
      <p:ext uri="{BB962C8B-B14F-4D97-AF65-F5344CB8AC3E}">
        <p14:creationId xmlns:p14="http://schemas.microsoft.com/office/powerpoint/2010/main" val="9603765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Breaker # 1 </a:t>
            </a:r>
            <a:endParaRPr lang="en-US" dirty="0"/>
          </a:p>
        </p:txBody>
      </p:sp>
      <p:pic>
        <p:nvPicPr>
          <p:cNvPr id="7" name="Picture 6" descr="Screen shot 2014-03-04 at 1.23.5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278" y="2078228"/>
            <a:ext cx="2965501" cy="2995499"/>
          </a:xfrm>
          <a:prstGeom prst="rect">
            <a:avLst/>
          </a:prstGeom>
        </p:spPr>
      </p:pic>
      <p:sp>
        <p:nvSpPr>
          <p:cNvPr id="8" name="TextBox 7"/>
          <p:cNvSpPr txBox="1"/>
          <p:nvPr/>
        </p:nvSpPr>
        <p:spPr>
          <a:xfrm>
            <a:off x="960342" y="5115817"/>
            <a:ext cx="7289800" cy="1477328"/>
          </a:xfrm>
          <a:prstGeom prst="rect">
            <a:avLst/>
          </a:prstGeom>
          <a:noFill/>
        </p:spPr>
        <p:txBody>
          <a:bodyPr wrap="square" rtlCol="0">
            <a:spAutoFit/>
          </a:bodyPr>
          <a:lstStyle/>
          <a:p>
            <a:r>
              <a:rPr lang="en-US" dirty="0" smtClean="0"/>
              <a:t>“A </a:t>
            </a:r>
            <a:r>
              <a:rPr lang="en-US" dirty="0"/>
              <a:t>good example is genetics. You have a mother and you have a father. You possess features from both of them, but the sum of you is bigger than their parts. You’re a remix of your mom and dad and all of your ancestors</a:t>
            </a:r>
            <a:r>
              <a:rPr lang="en-US" dirty="0" smtClean="0"/>
              <a:t>.</a:t>
            </a:r>
            <a:r>
              <a:rPr lang="en-US" dirty="0"/>
              <a:t>”</a:t>
            </a:r>
            <a:br>
              <a:rPr lang="en-US" dirty="0"/>
            </a:br>
            <a:r>
              <a:rPr lang="en-US" dirty="0"/>
              <a:t>– </a:t>
            </a:r>
            <a:r>
              <a:rPr lang="en-US" b="1" dirty="0">
                <a:cs typeface="Century Gothic"/>
              </a:rPr>
              <a:t> Austin </a:t>
            </a:r>
            <a:r>
              <a:rPr lang="en-US" b="1" dirty="0" smtClean="0">
                <a:cs typeface="Century Gothic"/>
              </a:rPr>
              <a:t>Kleon</a:t>
            </a:r>
            <a:endParaRPr lang="en-US" dirty="0"/>
          </a:p>
        </p:txBody>
      </p:sp>
      <p:sp>
        <p:nvSpPr>
          <p:cNvPr id="3" name="TextBox 2"/>
          <p:cNvSpPr txBox="1"/>
          <p:nvPr/>
        </p:nvSpPr>
        <p:spPr>
          <a:xfrm>
            <a:off x="6260171" y="4360320"/>
            <a:ext cx="2273441" cy="307777"/>
          </a:xfrm>
          <a:prstGeom prst="rect">
            <a:avLst/>
          </a:prstGeom>
          <a:noFill/>
        </p:spPr>
        <p:txBody>
          <a:bodyPr wrap="none" rtlCol="0">
            <a:spAutoFit/>
          </a:bodyPr>
          <a:lstStyle/>
          <a:p>
            <a:r>
              <a:rPr lang="en-US" sz="1400" dirty="0" smtClean="0">
                <a:solidFill>
                  <a:schemeClr val="bg2"/>
                </a:solidFill>
              </a:rPr>
              <a:t>Graphic by Austin Kleon</a:t>
            </a:r>
            <a:endParaRPr lang="en-US" sz="1400" dirty="0">
              <a:solidFill>
                <a:schemeClr val="bg2"/>
              </a:solidFill>
            </a:endParaRPr>
          </a:p>
        </p:txBody>
      </p:sp>
    </p:spTree>
    <p:extLst>
      <p:ext uri="{BB962C8B-B14F-4D97-AF65-F5344CB8AC3E}">
        <p14:creationId xmlns:p14="http://schemas.microsoft.com/office/powerpoint/2010/main" val="40747622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t>
            </a:r>
            <a:r>
              <a:rPr lang="en-US" dirty="0" smtClean="0"/>
              <a:t>Is A Copyright</a:t>
            </a:r>
            <a:r>
              <a:rPr lang="en-US" dirty="0"/>
              <a:t>?</a:t>
            </a:r>
          </a:p>
        </p:txBody>
      </p:sp>
      <p:sp>
        <p:nvSpPr>
          <p:cNvPr id="3" name="Content Placeholder 2"/>
          <p:cNvSpPr>
            <a:spLocks noGrp="1"/>
          </p:cNvSpPr>
          <p:nvPr>
            <p:ph idx="1"/>
          </p:nvPr>
        </p:nvSpPr>
        <p:spPr/>
        <p:txBody>
          <a:bodyPr/>
          <a:lstStyle/>
          <a:p>
            <a:pPr lvl="0"/>
            <a:r>
              <a:rPr lang="en-US" dirty="0"/>
              <a:t>Copyright is a form of protection provided by the laws of the United States (title 17, US Code) to the authors of "original works of authorship.”</a:t>
            </a:r>
          </a:p>
          <a:p>
            <a:pPr lvl="0"/>
            <a:r>
              <a:rPr lang="en-US" dirty="0"/>
              <a:t>Copyright allows you or anyone else to create a creative work and call it yours. 160 countries signed a treaty to observe the copyright laws that are put forth by the </a:t>
            </a:r>
            <a:r>
              <a:rPr lang="en-US" dirty="0" smtClean="0"/>
              <a:t>US government.</a:t>
            </a:r>
            <a:endParaRPr lang="en-US" dirty="0"/>
          </a:p>
          <a:p>
            <a:endParaRPr lang="en-US" dirty="0"/>
          </a:p>
        </p:txBody>
      </p:sp>
    </p:spTree>
    <p:extLst>
      <p:ext uri="{BB962C8B-B14F-4D97-AF65-F5344CB8AC3E}">
        <p14:creationId xmlns:p14="http://schemas.microsoft.com/office/powerpoint/2010/main" val="15563129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 Buster # 2</a:t>
            </a:r>
            <a:endParaRPr lang="en-US" dirty="0"/>
          </a:p>
        </p:txBody>
      </p:sp>
      <p:sp>
        <p:nvSpPr>
          <p:cNvPr id="3" name="Content Placeholder 2"/>
          <p:cNvSpPr>
            <a:spLocks noGrp="1"/>
          </p:cNvSpPr>
          <p:nvPr>
            <p:ph idx="1"/>
          </p:nvPr>
        </p:nvSpPr>
        <p:spPr>
          <a:xfrm>
            <a:off x="1114424" y="2595562"/>
            <a:ext cx="7610476" cy="3932237"/>
          </a:xfrm>
        </p:spPr>
        <p:txBody>
          <a:bodyPr>
            <a:normAutofit/>
          </a:bodyPr>
          <a:lstStyle/>
          <a:p>
            <a:r>
              <a:rPr lang="en-US" dirty="0" smtClean="0"/>
              <a:t>Copyrighting your work is complicated. WRONG!</a:t>
            </a:r>
          </a:p>
          <a:p>
            <a:r>
              <a:rPr lang="en-US" dirty="0" smtClean="0"/>
              <a:t>You must pay an attorney big bucks. WRONG!</a:t>
            </a:r>
          </a:p>
          <a:p>
            <a:r>
              <a:rPr lang="en-US" dirty="0" smtClean="0"/>
              <a:t>How </a:t>
            </a:r>
            <a:r>
              <a:rPr lang="en-US" dirty="0"/>
              <a:t>do you copyright something? </a:t>
            </a:r>
            <a:r>
              <a:rPr lang="en-US" b="1" dirty="0">
                <a:latin typeface="Century Gothic"/>
                <a:cs typeface="Century Gothic"/>
              </a:rPr>
              <a:t>Make it.</a:t>
            </a:r>
          </a:p>
          <a:p>
            <a:r>
              <a:rPr lang="en-US" dirty="0"/>
              <a:t>How long is </a:t>
            </a:r>
            <a:r>
              <a:rPr lang="en-US" dirty="0" smtClean="0"/>
              <a:t>it </a:t>
            </a:r>
            <a:r>
              <a:rPr lang="en-US" dirty="0"/>
              <a:t>protected? Your entire life </a:t>
            </a:r>
            <a:r>
              <a:rPr lang="en-US" b="1" dirty="0">
                <a:latin typeface="Century Gothic"/>
                <a:cs typeface="Century Gothic"/>
              </a:rPr>
              <a:t>and</a:t>
            </a:r>
            <a:r>
              <a:rPr lang="en-US" dirty="0"/>
              <a:t> seventy years after your death.</a:t>
            </a:r>
          </a:p>
          <a:p>
            <a:pPr marL="0" indent="0">
              <a:buNone/>
            </a:pPr>
            <a:endParaRPr lang="en-US" dirty="0"/>
          </a:p>
        </p:txBody>
      </p:sp>
      <p:pic>
        <p:nvPicPr>
          <p:cNvPr id="4" name="Picture 3" descr="Screen shot 2014-03-04 at 1.47.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787" y="4824477"/>
            <a:ext cx="2204532" cy="1315971"/>
          </a:xfrm>
          <a:prstGeom prst="rect">
            <a:avLst/>
          </a:prstGeom>
        </p:spPr>
      </p:pic>
      <p:sp>
        <p:nvSpPr>
          <p:cNvPr id="5" name="TextBox 4"/>
          <p:cNvSpPr txBox="1"/>
          <p:nvPr/>
        </p:nvSpPr>
        <p:spPr>
          <a:xfrm>
            <a:off x="6550179" y="6255854"/>
            <a:ext cx="2273441" cy="307777"/>
          </a:xfrm>
          <a:prstGeom prst="rect">
            <a:avLst/>
          </a:prstGeom>
          <a:noFill/>
        </p:spPr>
        <p:txBody>
          <a:bodyPr wrap="none" rtlCol="0">
            <a:spAutoFit/>
          </a:bodyPr>
          <a:lstStyle/>
          <a:p>
            <a:r>
              <a:rPr lang="en-US" sz="1400" dirty="0" smtClean="0">
                <a:solidFill>
                  <a:schemeClr val="bg2"/>
                </a:solidFill>
              </a:rPr>
              <a:t>Graphic by Austin Kleon</a:t>
            </a:r>
            <a:endParaRPr lang="en-US" sz="1400" dirty="0">
              <a:solidFill>
                <a:schemeClr val="bg2"/>
              </a:solidFill>
            </a:endParaRPr>
          </a:p>
        </p:txBody>
      </p:sp>
    </p:spTree>
    <p:extLst>
      <p:ext uri="{BB962C8B-B14F-4D97-AF65-F5344CB8AC3E}">
        <p14:creationId xmlns:p14="http://schemas.microsoft.com/office/powerpoint/2010/main" val="23512439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Basics</a:t>
            </a:r>
            <a:endParaRPr lang="en-US" dirty="0"/>
          </a:p>
        </p:txBody>
      </p:sp>
      <p:sp>
        <p:nvSpPr>
          <p:cNvPr id="3" name="Content Placeholder 2"/>
          <p:cNvSpPr>
            <a:spLocks noGrp="1"/>
          </p:cNvSpPr>
          <p:nvPr>
            <p:ph idx="1"/>
          </p:nvPr>
        </p:nvSpPr>
        <p:spPr/>
        <p:txBody>
          <a:bodyPr/>
          <a:lstStyle/>
          <a:p>
            <a:r>
              <a:rPr lang="en-US" dirty="0"/>
              <a:t>If you design a website for someone, under </a:t>
            </a:r>
            <a:r>
              <a:rPr lang="en-US" b="1" dirty="0">
                <a:latin typeface="Century Gothic"/>
                <a:cs typeface="Century Gothic"/>
              </a:rPr>
              <a:t>a work for hire contract</a:t>
            </a:r>
            <a:r>
              <a:rPr lang="en-US" dirty="0"/>
              <a:t>, they own it.</a:t>
            </a:r>
            <a:endParaRPr lang="en-US" u="sng" dirty="0"/>
          </a:p>
          <a:p>
            <a:r>
              <a:rPr lang="en-US" dirty="0"/>
              <a:t>How long does </a:t>
            </a:r>
            <a:r>
              <a:rPr lang="en-US" u="sng" dirty="0"/>
              <a:t>that</a:t>
            </a:r>
            <a:r>
              <a:rPr lang="en-US" dirty="0"/>
              <a:t> copyright last? Ninety five years after it is released or 120 years after it was created</a:t>
            </a:r>
          </a:p>
        </p:txBody>
      </p:sp>
    </p:spTree>
    <p:extLst>
      <p:ext uri="{BB962C8B-B14F-4D97-AF65-F5344CB8AC3E}">
        <p14:creationId xmlns:p14="http://schemas.microsoft.com/office/powerpoint/2010/main" val="5742079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copyright something</a:t>
            </a:r>
            <a:endParaRPr lang="en-US" dirty="0"/>
          </a:p>
        </p:txBody>
      </p:sp>
      <p:sp>
        <p:nvSpPr>
          <p:cNvPr id="3" name="Content Placeholder 2"/>
          <p:cNvSpPr>
            <a:spLocks noGrp="1"/>
          </p:cNvSpPr>
          <p:nvPr>
            <p:ph idx="1"/>
          </p:nvPr>
        </p:nvSpPr>
        <p:spPr>
          <a:xfrm>
            <a:off x="1114424" y="2595563"/>
            <a:ext cx="7610476" cy="2769878"/>
          </a:xfrm>
        </p:spPr>
        <p:txBody>
          <a:bodyPr>
            <a:normAutofit/>
          </a:bodyPr>
          <a:lstStyle/>
          <a:p>
            <a:pPr fontAlgn="base"/>
            <a:r>
              <a:rPr lang="en-US" dirty="0" smtClean="0"/>
              <a:t>As soon </a:t>
            </a:r>
            <a:r>
              <a:rPr lang="en-US" dirty="0"/>
              <a:t>as you make it tangible, it is copyrighted.</a:t>
            </a:r>
          </a:p>
          <a:p>
            <a:pPr fontAlgn="base"/>
            <a:r>
              <a:rPr lang="en-US" dirty="0" smtClean="0"/>
              <a:t>Ideas </a:t>
            </a:r>
            <a:r>
              <a:rPr lang="en-US" dirty="0"/>
              <a:t>are not copyrightable, </a:t>
            </a:r>
            <a:r>
              <a:rPr lang="en-US" b="1" dirty="0">
                <a:latin typeface="Century Gothic"/>
                <a:cs typeface="Century Gothic"/>
              </a:rPr>
              <a:t>if you have an idea execute it</a:t>
            </a:r>
            <a:r>
              <a:rPr lang="en-US" dirty="0"/>
              <a:t>, </a:t>
            </a:r>
            <a:r>
              <a:rPr lang="en-US" dirty="0" smtClean="0"/>
              <a:t>that </a:t>
            </a:r>
            <a:r>
              <a:rPr lang="en-US" dirty="0"/>
              <a:t>protects it</a:t>
            </a:r>
            <a:r>
              <a:rPr lang="en-US" dirty="0" smtClean="0"/>
              <a:t>.</a:t>
            </a:r>
            <a:endParaRPr lang="en-US" dirty="0"/>
          </a:p>
          <a:p>
            <a:pPr fontAlgn="base"/>
            <a:r>
              <a:rPr lang="en-US" b="1" dirty="0">
                <a:latin typeface="Century Gothic"/>
                <a:cs typeface="Century Gothic"/>
              </a:rPr>
              <a:t>Not everything is copyrightable. </a:t>
            </a:r>
            <a:r>
              <a:rPr lang="en-US" sz="1600" dirty="0"/>
              <a:t>Here is a list of some of the things that are: </a:t>
            </a:r>
            <a:r>
              <a:rPr lang="en-US" sz="1600" dirty="0" smtClean="0"/>
              <a:t>Websites</a:t>
            </a:r>
            <a:r>
              <a:rPr lang="en-US" sz="1600" dirty="0"/>
              <a:t>, Mobile Apps, Videos, Movies, Songs, Recording of songs, Any type of Original </a:t>
            </a:r>
            <a:r>
              <a:rPr lang="en-US" sz="1600" dirty="0" smtClean="0"/>
              <a:t>Writing, </a:t>
            </a:r>
            <a:r>
              <a:rPr lang="en-US" sz="1600" dirty="0"/>
              <a:t>Paintings, Sculptures, Photos, Drawings, Plugins, </a:t>
            </a:r>
            <a:r>
              <a:rPr lang="en-US" sz="1600" dirty="0" smtClean="0"/>
              <a:t>Software.</a:t>
            </a:r>
            <a:endParaRPr lang="en-US" sz="1600" dirty="0"/>
          </a:p>
          <a:p>
            <a:pPr marL="0" indent="0">
              <a:buNone/>
            </a:pPr>
            <a:endParaRPr lang="en-US" dirty="0"/>
          </a:p>
        </p:txBody>
      </p:sp>
    </p:spTree>
    <p:extLst>
      <p:ext uri="{BB962C8B-B14F-4D97-AF65-F5344CB8AC3E}">
        <p14:creationId xmlns:p14="http://schemas.microsoft.com/office/powerpoint/2010/main" val="16442187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SOOO… start making stuff!</a:t>
            </a:r>
            <a:endParaRPr lang="en-US" dirty="0"/>
          </a:p>
        </p:txBody>
      </p:sp>
      <p:pic>
        <p:nvPicPr>
          <p:cNvPr id="4" name="Content Placeholder 3" descr="Screen shot 2014-03-04 at 2.00.51 PM.png"/>
          <p:cNvPicPr>
            <a:picLocks noGrp="1" noChangeAspect="1"/>
          </p:cNvPicPr>
          <p:nvPr>
            <p:ph idx="1"/>
          </p:nvPr>
        </p:nvPicPr>
        <p:blipFill>
          <a:blip r:embed="rId2">
            <a:extLst>
              <a:ext uri="{28A0092B-C50C-407E-A947-70E740481C1C}">
                <a14:useLocalDpi xmlns:a14="http://schemas.microsoft.com/office/drawing/2010/main" val="0"/>
              </a:ext>
            </a:extLst>
          </a:blip>
          <a:srcRect t="4444" b="4444"/>
          <a:stretch>
            <a:fillRect/>
          </a:stretch>
        </p:blipFill>
        <p:spPr>
          <a:xfrm>
            <a:off x="843492" y="2595562"/>
            <a:ext cx="7610476" cy="3670767"/>
          </a:xfrm>
        </p:spPr>
      </p:pic>
      <p:sp>
        <p:nvSpPr>
          <p:cNvPr id="5" name="TextBox 4"/>
          <p:cNvSpPr txBox="1"/>
          <p:nvPr/>
        </p:nvSpPr>
        <p:spPr>
          <a:xfrm>
            <a:off x="5582966" y="6340464"/>
            <a:ext cx="3380553" cy="307777"/>
          </a:xfrm>
          <a:prstGeom prst="rect">
            <a:avLst/>
          </a:prstGeom>
          <a:noFill/>
        </p:spPr>
        <p:txBody>
          <a:bodyPr wrap="none" rtlCol="0">
            <a:spAutoFit/>
          </a:bodyPr>
          <a:lstStyle/>
          <a:p>
            <a:r>
              <a:rPr lang="en-US" sz="1400" dirty="0" smtClean="0">
                <a:solidFill>
                  <a:schemeClr val="bg2"/>
                </a:solidFill>
              </a:rPr>
              <a:t>Excerpt and Graphic by Austin Kleon</a:t>
            </a:r>
            <a:endParaRPr lang="en-US" sz="1400" dirty="0">
              <a:solidFill>
                <a:schemeClr val="bg2"/>
              </a:solidFill>
            </a:endParaRPr>
          </a:p>
        </p:txBody>
      </p:sp>
    </p:spTree>
    <p:extLst>
      <p:ext uri="{BB962C8B-B14F-4D97-AF65-F5344CB8AC3E}">
        <p14:creationId xmlns:p14="http://schemas.microsoft.com/office/powerpoint/2010/main" val="339948134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cs typeface="Century Gothic"/>
              </a:rPr>
              <a:t>HOW</a:t>
            </a:r>
            <a:r>
              <a:rPr lang="en-US" dirty="0" smtClean="0"/>
              <a:t> to get from here to there</a:t>
            </a:r>
            <a:endParaRPr lang="en-US" dirty="0"/>
          </a:p>
        </p:txBody>
      </p:sp>
      <p:pic>
        <p:nvPicPr>
          <p:cNvPr id="6" name="Picture 5" descr="Screen shot 2014-03-04 at 2.03.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133" y="2215419"/>
            <a:ext cx="3951040" cy="3959724"/>
          </a:xfrm>
          <a:prstGeom prst="rect">
            <a:avLst/>
          </a:prstGeom>
        </p:spPr>
      </p:pic>
      <p:sp>
        <p:nvSpPr>
          <p:cNvPr id="3" name="Rectangle 2"/>
          <p:cNvSpPr/>
          <p:nvPr/>
        </p:nvSpPr>
        <p:spPr>
          <a:xfrm>
            <a:off x="4475224" y="6228549"/>
            <a:ext cx="4293663" cy="369332"/>
          </a:xfrm>
          <a:prstGeom prst="rect">
            <a:avLst/>
          </a:prstGeom>
        </p:spPr>
        <p:txBody>
          <a:bodyPr wrap="none">
            <a:spAutoFit/>
          </a:bodyPr>
          <a:lstStyle/>
          <a:p>
            <a:r>
              <a:rPr lang="en-US" dirty="0">
                <a:solidFill>
                  <a:schemeClr val="bg2"/>
                </a:solidFill>
              </a:rPr>
              <a:t>Excerpt and Graphic by Austin Kleon</a:t>
            </a:r>
          </a:p>
        </p:txBody>
      </p:sp>
    </p:spTree>
    <p:extLst>
      <p:ext uri="{BB962C8B-B14F-4D97-AF65-F5344CB8AC3E}">
        <p14:creationId xmlns:p14="http://schemas.microsoft.com/office/powerpoint/2010/main" val="245097342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entury Gothic"/>
                <a:cs typeface="Century Gothic"/>
              </a:rPr>
              <a:t>Myth Buster #3 School is never over</a:t>
            </a:r>
            <a:endParaRPr lang="en-US" dirty="0"/>
          </a:p>
        </p:txBody>
      </p:sp>
      <p:sp>
        <p:nvSpPr>
          <p:cNvPr id="3" name="Content Placeholder 2"/>
          <p:cNvSpPr>
            <a:spLocks noGrp="1"/>
          </p:cNvSpPr>
          <p:nvPr>
            <p:ph idx="1"/>
          </p:nvPr>
        </p:nvSpPr>
        <p:spPr/>
        <p:txBody>
          <a:bodyPr/>
          <a:lstStyle/>
          <a:p>
            <a:r>
              <a:rPr lang="en-US" dirty="0" smtClean="0"/>
              <a:t>“In </a:t>
            </a:r>
            <a:r>
              <a:rPr lang="en-US" dirty="0"/>
              <a:t>my experience, it’s in the act of making things and doing our work that we figure out who we are. You’re ready. Start making stuff</a:t>
            </a:r>
            <a:r>
              <a:rPr lang="en-US" dirty="0" smtClean="0"/>
              <a:t>.”</a:t>
            </a:r>
            <a:r>
              <a:rPr lang="en-US" dirty="0"/>
              <a:t/>
            </a:r>
            <a:br>
              <a:rPr lang="en-US" dirty="0"/>
            </a:br>
            <a:endParaRPr lang="en-US" u="sng" dirty="0">
              <a:cs typeface="Century Gothic"/>
            </a:endParaRPr>
          </a:p>
          <a:p>
            <a:endParaRPr lang="en-US" dirty="0" smtClean="0"/>
          </a:p>
        </p:txBody>
      </p:sp>
      <p:pic>
        <p:nvPicPr>
          <p:cNvPr id="4" name="Picture 3" descr="Screen shot 2014-03-04 at 2.07.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2109" y="3745400"/>
            <a:ext cx="4872404" cy="1333500"/>
          </a:xfrm>
          <a:prstGeom prst="rect">
            <a:avLst/>
          </a:prstGeom>
        </p:spPr>
      </p:pic>
      <p:pic>
        <p:nvPicPr>
          <p:cNvPr id="5" name="Picture 4" descr="Screen shot 2014-03-04 at 2.07.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218" y="5226410"/>
            <a:ext cx="5723467" cy="869902"/>
          </a:xfrm>
          <a:prstGeom prst="rect">
            <a:avLst/>
          </a:prstGeom>
        </p:spPr>
      </p:pic>
      <p:sp>
        <p:nvSpPr>
          <p:cNvPr id="6" name="Rectangle 5"/>
          <p:cNvSpPr/>
          <p:nvPr/>
        </p:nvSpPr>
        <p:spPr>
          <a:xfrm>
            <a:off x="4345220" y="6194549"/>
            <a:ext cx="4293663" cy="369332"/>
          </a:xfrm>
          <a:prstGeom prst="rect">
            <a:avLst/>
          </a:prstGeom>
        </p:spPr>
        <p:txBody>
          <a:bodyPr wrap="none">
            <a:spAutoFit/>
          </a:bodyPr>
          <a:lstStyle/>
          <a:p>
            <a:r>
              <a:rPr lang="en-US" dirty="0">
                <a:solidFill>
                  <a:schemeClr val="bg2"/>
                </a:solidFill>
              </a:rPr>
              <a:t>Excerpt and Graphic by Austin Kleon</a:t>
            </a:r>
          </a:p>
        </p:txBody>
      </p:sp>
    </p:spTree>
    <p:extLst>
      <p:ext uri="{BB962C8B-B14F-4D97-AF65-F5344CB8AC3E}">
        <p14:creationId xmlns:p14="http://schemas.microsoft.com/office/powerpoint/2010/main" val="12689251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Write A Copyright Notice</a:t>
            </a:r>
            <a:endParaRPr lang="en-US" dirty="0"/>
          </a:p>
        </p:txBody>
      </p:sp>
      <p:sp>
        <p:nvSpPr>
          <p:cNvPr id="3" name="Content Placeholder 2"/>
          <p:cNvSpPr>
            <a:spLocks noGrp="1"/>
          </p:cNvSpPr>
          <p:nvPr>
            <p:ph idx="1"/>
          </p:nvPr>
        </p:nvSpPr>
        <p:spPr/>
        <p:txBody>
          <a:bodyPr/>
          <a:lstStyle/>
          <a:p>
            <a:r>
              <a:rPr lang="en-US" dirty="0" smtClean="0"/>
              <a:t>Again, </a:t>
            </a:r>
            <a:r>
              <a:rPr lang="en-US" dirty="0"/>
              <a:t>it is not </a:t>
            </a:r>
            <a:r>
              <a:rPr lang="en-US" dirty="0" smtClean="0"/>
              <a:t>necessary to post copyright notices on your work; </a:t>
            </a:r>
            <a:r>
              <a:rPr lang="en-US" dirty="0"/>
              <a:t>the tangible work is the copyright.</a:t>
            </a:r>
          </a:p>
          <a:p>
            <a:r>
              <a:rPr lang="en-US" dirty="0"/>
              <a:t>Take it easy on the notices. Don’t put it everywhere. </a:t>
            </a:r>
          </a:p>
          <a:p>
            <a:r>
              <a:rPr lang="en-US" b="1" dirty="0"/>
              <a:t>Include:</a:t>
            </a:r>
            <a:r>
              <a:rPr lang="en-US" dirty="0"/>
              <a:t> the word copyright, your name and the year. Your </a:t>
            </a:r>
            <a:r>
              <a:rPr lang="en-US" dirty="0" smtClean="0"/>
              <a:t>name and the year </a:t>
            </a:r>
            <a:r>
              <a:rPr lang="en-US" dirty="0"/>
              <a:t>is the most important part.</a:t>
            </a:r>
          </a:p>
        </p:txBody>
      </p:sp>
    </p:spTree>
    <p:extLst>
      <p:ext uri="{BB962C8B-B14F-4D97-AF65-F5344CB8AC3E}">
        <p14:creationId xmlns:p14="http://schemas.microsoft.com/office/powerpoint/2010/main" val="19623820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Registration</a:t>
            </a:r>
            <a:endParaRPr lang="en-US" dirty="0"/>
          </a:p>
        </p:txBody>
      </p:sp>
      <p:sp>
        <p:nvSpPr>
          <p:cNvPr id="3" name="Content Placeholder 2"/>
          <p:cNvSpPr>
            <a:spLocks noGrp="1"/>
          </p:cNvSpPr>
          <p:nvPr>
            <p:ph idx="1"/>
          </p:nvPr>
        </p:nvSpPr>
        <p:spPr/>
        <p:txBody>
          <a:bodyPr/>
          <a:lstStyle/>
          <a:p>
            <a:r>
              <a:rPr lang="en-US" dirty="0" smtClean="0"/>
              <a:t>If you decide to register </a:t>
            </a:r>
            <a:r>
              <a:rPr lang="en-US" dirty="0"/>
              <a:t>your </a:t>
            </a:r>
            <a:r>
              <a:rPr lang="en-US" dirty="0" smtClean="0"/>
              <a:t>work; (this </a:t>
            </a:r>
            <a:r>
              <a:rPr lang="en-US" dirty="0"/>
              <a:t>is in no way </a:t>
            </a:r>
            <a:r>
              <a:rPr lang="en-US" dirty="0" smtClean="0"/>
              <a:t>necessary) </a:t>
            </a:r>
            <a:r>
              <a:rPr lang="en-US" dirty="0"/>
              <a:t>but it puts your creation in a public database. Register your copyright online at the </a:t>
            </a:r>
            <a:r>
              <a:rPr lang="en-US" u="sng" dirty="0">
                <a:hlinkClick r:id="rId2"/>
              </a:rPr>
              <a:t>United States Copyright Office</a:t>
            </a:r>
            <a:r>
              <a:rPr lang="en-US" dirty="0"/>
              <a:t>.</a:t>
            </a:r>
          </a:p>
          <a:p>
            <a:r>
              <a:rPr lang="en-US" dirty="0" smtClean="0"/>
              <a:t>If </a:t>
            </a:r>
            <a:r>
              <a:rPr lang="en-US" dirty="0"/>
              <a:t>you register your work within 3 months of your creations, this looks great.</a:t>
            </a:r>
          </a:p>
          <a:p>
            <a:r>
              <a:rPr lang="en-US" dirty="0"/>
              <a:t>You need to decide if this is necessary. </a:t>
            </a:r>
            <a:r>
              <a:rPr lang="en-US" dirty="0" smtClean="0"/>
              <a:t>It’s </a:t>
            </a:r>
            <a:r>
              <a:rPr lang="en-US" dirty="0"/>
              <a:t>cheap and there is no reason not to do it. </a:t>
            </a:r>
          </a:p>
        </p:txBody>
      </p:sp>
    </p:spTree>
    <p:extLst>
      <p:ext uri="{BB962C8B-B14F-4D97-AF65-F5344CB8AC3E}">
        <p14:creationId xmlns:p14="http://schemas.microsoft.com/office/powerpoint/2010/main" val="387240156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Registration</a:t>
            </a:r>
            <a:endParaRPr lang="en-US" dirty="0"/>
          </a:p>
        </p:txBody>
      </p:sp>
      <p:sp>
        <p:nvSpPr>
          <p:cNvPr id="3" name="Content Placeholder 2"/>
          <p:cNvSpPr>
            <a:spLocks noGrp="1"/>
          </p:cNvSpPr>
          <p:nvPr>
            <p:ph idx="1"/>
          </p:nvPr>
        </p:nvSpPr>
        <p:spPr/>
        <p:txBody>
          <a:bodyPr/>
          <a:lstStyle/>
          <a:p>
            <a:r>
              <a:rPr lang="en-US" dirty="0" smtClean="0"/>
              <a:t>Fee </a:t>
            </a:r>
            <a:r>
              <a:rPr lang="en-US" dirty="0"/>
              <a:t>is $35.00. You can upload your work or mail it in.</a:t>
            </a:r>
          </a:p>
          <a:p>
            <a:r>
              <a:rPr lang="en-US" dirty="0"/>
              <a:t>If you register something any changes you make afterwards are not included in that initial registration of the copyright.</a:t>
            </a:r>
          </a:p>
        </p:txBody>
      </p:sp>
    </p:spTree>
    <p:extLst>
      <p:ext uri="{BB962C8B-B14F-4D97-AF65-F5344CB8AC3E}">
        <p14:creationId xmlns:p14="http://schemas.microsoft.com/office/powerpoint/2010/main" val="250750630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b="1" dirty="0">
                <a:latin typeface="Century Gothic"/>
                <a:cs typeface="Century Gothic"/>
              </a:rPr>
              <a:t>not</a:t>
            </a:r>
            <a:r>
              <a:rPr lang="en-US" dirty="0"/>
              <a:t> Copyrightable?</a:t>
            </a:r>
          </a:p>
        </p:txBody>
      </p:sp>
      <p:sp>
        <p:nvSpPr>
          <p:cNvPr id="3" name="Content Placeholder 2"/>
          <p:cNvSpPr>
            <a:spLocks noGrp="1"/>
          </p:cNvSpPr>
          <p:nvPr>
            <p:ph idx="1"/>
          </p:nvPr>
        </p:nvSpPr>
        <p:spPr/>
        <p:txBody>
          <a:bodyPr/>
          <a:lstStyle/>
          <a:p>
            <a:pPr lvl="1" fontAlgn="base"/>
            <a:r>
              <a:rPr lang="en-US" dirty="0"/>
              <a:t>Titles, slogans, typefaces </a:t>
            </a:r>
            <a:r>
              <a:rPr lang="en-US" dirty="0" smtClean="0"/>
              <a:t>(you </a:t>
            </a:r>
            <a:r>
              <a:rPr lang="en-US" dirty="0"/>
              <a:t>can copyright the font which is the software that makes the typeface work but not the letter style.</a:t>
            </a:r>
          </a:p>
          <a:p>
            <a:pPr lvl="1" fontAlgn="base"/>
            <a:endParaRPr lang="en-US" dirty="0"/>
          </a:p>
          <a:p>
            <a:pPr lvl="1" fontAlgn="base"/>
            <a:r>
              <a:rPr lang="en-US" dirty="0"/>
              <a:t>Familiar symbols like the alphabet are not copyrightable</a:t>
            </a:r>
          </a:p>
          <a:p>
            <a:pPr lvl="1" fontAlgn="base"/>
            <a:endParaRPr lang="en-US" dirty="0"/>
          </a:p>
          <a:p>
            <a:pPr lvl="1" fontAlgn="base"/>
            <a:r>
              <a:rPr lang="en-US" dirty="0"/>
              <a:t>Also not copyrightable: works created by the government,  common knowledge, fashion designs,  ingredients and recipes, blank media, domain names</a:t>
            </a:r>
          </a:p>
          <a:p>
            <a:pPr fontAlgn="base"/>
            <a:endParaRPr lang="en-US" u="sng" dirty="0"/>
          </a:p>
          <a:p>
            <a:pPr fontAlgn="base"/>
            <a:endParaRPr lang="en-US" dirty="0"/>
          </a:p>
          <a:p>
            <a:endParaRPr lang="en-US" dirty="0"/>
          </a:p>
        </p:txBody>
      </p:sp>
    </p:spTree>
    <p:extLst>
      <p:ext uri="{BB962C8B-B14F-4D97-AF65-F5344CB8AC3E}">
        <p14:creationId xmlns:p14="http://schemas.microsoft.com/office/powerpoint/2010/main" val="375739243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Trademarks</a:t>
            </a:r>
            <a:endParaRPr lang="en-US" dirty="0"/>
          </a:p>
        </p:txBody>
      </p:sp>
      <p:sp>
        <p:nvSpPr>
          <p:cNvPr id="3" name="Content Placeholder 2"/>
          <p:cNvSpPr>
            <a:spLocks noGrp="1"/>
          </p:cNvSpPr>
          <p:nvPr>
            <p:ph idx="1"/>
          </p:nvPr>
        </p:nvSpPr>
        <p:spPr/>
        <p:txBody>
          <a:bodyPr>
            <a:normAutofit/>
          </a:bodyPr>
          <a:lstStyle/>
          <a:p>
            <a:r>
              <a:rPr lang="en-US" dirty="0"/>
              <a:t>The name Harry Potter is a </a:t>
            </a:r>
            <a:r>
              <a:rPr lang="en-US" dirty="0" smtClean="0"/>
              <a:t>trademark</a:t>
            </a:r>
            <a:endParaRPr lang="en-US" dirty="0"/>
          </a:p>
          <a:p>
            <a:pPr lvl="0"/>
            <a:r>
              <a:rPr lang="en-US" dirty="0"/>
              <a:t>Individuals and corporations can trademark or service mark company names. </a:t>
            </a:r>
          </a:p>
          <a:p>
            <a:pPr lvl="0"/>
            <a:r>
              <a:rPr lang="en-US" dirty="0"/>
              <a:t>Trademark is for products, Service mark is for </a:t>
            </a:r>
            <a:r>
              <a:rPr lang="en-US" dirty="0" smtClean="0"/>
              <a:t>services</a:t>
            </a:r>
            <a:endParaRPr lang="en-US" dirty="0"/>
          </a:p>
          <a:p>
            <a:r>
              <a:rPr lang="en-US" dirty="0"/>
              <a:t>Logos, character names, and slogans can be trademarked so so as to identify them as belonging to that person or </a:t>
            </a:r>
            <a:r>
              <a:rPr lang="en-US" dirty="0" smtClean="0"/>
              <a:t>company.</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5681282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a:t>
            </a:r>
            <a:endParaRPr lang="en-US" dirty="0"/>
          </a:p>
        </p:txBody>
      </p:sp>
      <p:sp>
        <p:nvSpPr>
          <p:cNvPr id="3" name="Content Placeholder 2"/>
          <p:cNvSpPr>
            <a:spLocks noGrp="1"/>
          </p:cNvSpPr>
          <p:nvPr>
            <p:ph idx="1"/>
          </p:nvPr>
        </p:nvSpPr>
        <p:spPr/>
        <p:txBody>
          <a:bodyPr/>
          <a:lstStyle/>
          <a:p>
            <a:r>
              <a:rPr lang="en-US" dirty="0"/>
              <a:t>Fair use is an exception to copyright, while the copyright is still in effect people can still make use of your work. </a:t>
            </a:r>
            <a:endParaRPr lang="en-US" dirty="0" smtClean="0"/>
          </a:p>
          <a:p>
            <a:r>
              <a:rPr lang="en-US" dirty="0" smtClean="0"/>
              <a:t>It </a:t>
            </a:r>
            <a:r>
              <a:rPr lang="en-US" dirty="0"/>
              <a:t>has to pass the test of </a:t>
            </a:r>
            <a:r>
              <a:rPr lang="en-US" b="1" dirty="0">
                <a:latin typeface="Century Gothic"/>
                <a:cs typeface="Century Gothic"/>
              </a:rPr>
              <a:t>the purpose and the character </a:t>
            </a:r>
            <a:r>
              <a:rPr lang="en-US" dirty="0"/>
              <a:t>of the use including whether such use is of a commercial nature or is for </a:t>
            </a:r>
            <a:r>
              <a:rPr lang="en-US" b="1" dirty="0">
                <a:latin typeface="Century Gothic"/>
                <a:cs typeface="Century Gothic"/>
              </a:rPr>
              <a:t>non-profit </a:t>
            </a:r>
            <a:r>
              <a:rPr lang="en-US" dirty="0"/>
              <a:t>educational purposes.</a:t>
            </a:r>
          </a:p>
          <a:p>
            <a:endParaRPr lang="en-US" dirty="0"/>
          </a:p>
        </p:txBody>
      </p:sp>
    </p:spTree>
    <p:extLst>
      <p:ext uri="{BB962C8B-B14F-4D97-AF65-F5344CB8AC3E}">
        <p14:creationId xmlns:p14="http://schemas.microsoft.com/office/powerpoint/2010/main" val="92964664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a:t>
            </a:r>
            <a:endParaRPr lang="en-US" dirty="0"/>
          </a:p>
        </p:txBody>
      </p:sp>
      <p:sp>
        <p:nvSpPr>
          <p:cNvPr id="3" name="Content Placeholder 2"/>
          <p:cNvSpPr>
            <a:spLocks noGrp="1"/>
          </p:cNvSpPr>
          <p:nvPr>
            <p:ph idx="1"/>
          </p:nvPr>
        </p:nvSpPr>
        <p:spPr/>
        <p:txBody>
          <a:bodyPr>
            <a:normAutofit/>
          </a:bodyPr>
          <a:lstStyle/>
          <a:p>
            <a:r>
              <a:rPr lang="en-US" dirty="0"/>
              <a:t>News Reporting</a:t>
            </a:r>
          </a:p>
          <a:p>
            <a:r>
              <a:rPr lang="en-US" dirty="0" smtClean="0"/>
              <a:t>Educational use</a:t>
            </a:r>
            <a:endParaRPr lang="en-US" dirty="0"/>
          </a:p>
          <a:p>
            <a:r>
              <a:rPr lang="en-US" dirty="0"/>
              <a:t>Works of </a:t>
            </a:r>
            <a:r>
              <a:rPr lang="en-US" dirty="0" smtClean="0"/>
              <a:t>Criticism</a:t>
            </a:r>
            <a:endParaRPr lang="en-US" dirty="0"/>
          </a:p>
          <a:p>
            <a:r>
              <a:rPr lang="en-US" dirty="0"/>
              <a:t>Providing information (Google for example can show images of your work without permission)</a:t>
            </a:r>
          </a:p>
        </p:txBody>
      </p:sp>
    </p:spTree>
    <p:extLst>
      <p:ext uri="{BB962C8B-B14F-4D97-AF65-F5344CB8AC3E}">
        <p14:creationId xmlns:p14="http://schemas.microsoft.com/office/powerpoint/2010/main" val="61014615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a:t>
            </a:r>
            <a:endParaRPr lang="en-US" dirty="0"/>
          </a:p>
        </p:txBody>
      </p:sp>
      <p:pic>
        <p:nvPicPr>
          <p:cNvPr id="4" name="Picture 3" descr="Screen shot 2014-03-04 at 2.19.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9317" y="2260595"/>
            <a:ext cx="3133225" cy="3999861"/>
          </a:xfrm>
          <a:prstGeom prst="rect">
            <a:avLst/>
          </a:prstGeom>
        </p:spPr>
      </p:pic>
      <p:sp>
        <p:nvSpPr>
          <p:cNvPr id="3" name="Rectangle 2"/>
          <p:cNvSpPr/>
          <p:nvPr/>
        </p:nvSpPr>
        <p:spPr>
          <a:xfrm>
            <a:off x="5365221" y="6304555"/>
            <a:ext cx="3380553" cy="307777"/>
          </a:xfrm>
          <a:prstGeom prst="rect">
            <a:avLst/>
          </a:prstGeom>
        </p:spPr>
        <p:txBody>
          <a:bodyPr wrap="none">
            <a:spAutoFit/>
          </a:bodyPr>
          <a:lstStyle/>
          <a:p>
            <a:r>
              <a:rPr lang="en-US" sz="1400" dirty="0">
                <a:solidFill>
                  <a:schemeClr val="bg2"/>
                </a:solidFill>
              </a:rPr>
              <a:t>Excerpt and Graphic by Austin Kleon</a:t>
            </a:r>
          </a:p>
        </p:txBody>
      </p:sp>
    </p:spTree>
    <p:extLst>
      <p:ext uri="{BB962C8B-B14F-4D97-AF65-F5344CB8AC3E}">
        <p14:creationId xmlns:p14="http://schemas.microsoft.com/office/powerpoint/2010/main" val="16409569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and Purpose of Use</a:t>
            </a:r>
            <a:endParaRPr lang="en-US" dirty="0"/>
          </a:p>
        </p:txBody>
      </p:sp>
      <p:sp>
        <p:nvSpPr>
          <p:cNvPr id="3" name="Content Placeholder 2"/>
          <p:cNvSpPr>
            <a:spLocks noGrp="1"/>
          </p:cNvSpPr>
          <p:nvPr>
            <p:ph idx="1"/>
          </p:nvPr>
        </p:nvSpPr>
        <p:spPr/>
        <p:txBody>
          <a:bodyPr>
            <a:normAutofit/>
          </a:bodyPr>
          <a:lstStyle/>
          <a:p>
            <a:r>
              <a:rPr lang="en-US" dirty="0"/>
              <a:t>If your not making </a:t>
            </a:r>
            <a:r>
              <a:rPr lang="en-US" dirty="0" smtClean="0"/>
              <a:t>money off it, it doesn’t </a:t>
            </a:r>
            <a:r>
              <a:rPr lang="en-US" dirty="0"/>
              <a:t>necessarily pass the test </a:t>
            </a:r>
          </a:p>
          <a:p>
            <a:r>
              <a:rPr lang="en-US" dirty="0"/>
              <a:t>Ultimately it’s about </a:t>
            </a:r>
            <a:r>
              <a:rPr lang="en-US" b="1" dirty="0">
                <a:latin typeface="Century Gothic"/>
                <a:cs typeface="Century Gothic"/>
              </a:rPr>
              <a:t>why</a:t>
            </a:r>
            <a:r>
              <a:rPr lang="en-US" dirty="0"/>
              <a:t> its being used in the first place. </a:t>
            </a:r>
          </a:p>
          <a:p>
            <a:r>
              <a:rPr lang="en-US" dirty="0"/>
              <a:t>Example: Having a class in a non-profit school watch a clip of a movie to study the speech of the characters  using an ancient </a:t>
            </a:r>
            <a:r>
              <a:rPr lang="en-US" dirty="0" smtClean="0"/>
              <a:t>language is considered fair use. </a:t>
            </a:r>
            <a:endParaRPr lang="en-US" dirty="0"/>
          </a:p>
          <a:p>
            <a:r>
              <a:rPr lang="en-US" b="1" dirty="0">
                <a:latin typeface="Century Gothic"/>
                <a:cs typeface="Century Gothic"/>
              </a:rPr>
              <a:t>But</a:t>
            </a:r>
            <a:r>
              <a:rPr lang="en-US" dirty="0"/>
              <a:t> the instructor can not show the whole movie</a:t>
            </a:r>
          </a:p>
          <a:p>
            <a:endParaRPr lang="en-US" dirty="0"/>
          </a:p>
        </p:txBody>
      </p:sp>
    </p:spTree>
    <p:extLst>
      <p:ext uri="{BB962C8B-B14F-4D97-AF65-F5344CB8AC3E}">
        <p14:creationId xmlns:p14="http://schemas.microsoft.com/office/powerpoint/2010/main" val="221953609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and Purpose of Use</a:t>
            </a:r>
            <a:endParaRPr lang="en-US" dirty="0"/>
          </a:p>
        </p:txBody>
      </p:sp>
      <p:sp>
        <p:nvSpPr>
          <p:cNvPr id="3" name="Content Placeholder 2"/>
          <p:cNvSpPr>
            <a:spLocks noGrp="1"/>
          </p:cNvSpPr>
          <p:nvPr>
            <p:ph idx="1"/>
          </p:nvPr>
        </p:nvSpPr>
        <p:spPr/>
        <p:txBody>
          <a:bodyPr>
            <a:normAutofit/>
          </a:bodyPr>
          <a:lstStyle/>
          <a:p>
            <a:r>
              <a:rPr lang="en-US" dirty="0"/>
              <a:t>“I have stolen all of these moves from all these great players. I just try to do them proud, the guys who came before, because I learned so much from them. It’s all in the name of the game. It’s a lot bigger than me.</a:t>
            </a:r>
            <a:r>
              <a:rPr lang="en-US" dirty="0" smtClean="0"/>
              <a:t>” </a:t>
            </a:r>
            <a:br>
              <a:rPr lang="en-US" dirty="0" smtClean="0"/>
            </a:br>
            <a:r>
              <a:rPr lang="en-US" dirty="0" smtClean="0"/>
              <a:t>– </a:t>
            </a:r>
            <a:r>
              <a:rPr lang="en-US" b="1" dirty="0" smtClean="0">
                <a:latin typeface="Century Gothic"/>
                <a:cs typeface="Century Gothic"/>
              </a:rPr>
              <a:t>Kobe Bryant</a:t>
            </a:r>
            <a:endParaRPr lang="en-US" b="1" dirty="0">
              <a:latin typeface="Century Gothic"/>
              <a:cs typeface="Century Gothic"/>
            </a:endParaRPr>
          </a:p>
        </p:txBody>
      </p:sp>
    </p:spTree>
    <p:extLst>
      <p:ext uri="{BB962C8B-B14F-4D97-AF65-F5344CB8AC3E}">
        <p14:creationId xmlns:p14="http://schemas.microsoft.com/office/powerpoint/2010/main" val="72887082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and Purpose of Use</a:t>
            </a:r>
            <a:endParaRPr lang="en-US" dirty="0"/>
          </a:p>
        </p:txBody>
      </p:sp>
      <p:pic>
        <p:nvPicPr>
          <p:cNvPr id="5" name="Picture 4" descr="Screen shot 2014-03-04 at 2.26.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813" y="2158716"/>
            <a:ext cx="3403330" cy="3901726"/>
          </a:xfrm>
          <a:prstGeom prst="rect">
            <a:avLst/>
          </a:prstGeom>
        </p:spPr>
      </p:pic>
      <p:sp>
        <p:nvSpPr>
          <p:cNvPr id="4" name="Rectangle 3"/>
          <p:cNvSpPr/>
          <p:nvPr/>
        </p:nvSpPr>
        <p:spPr>
          <a:xfrm>
            <a:off x="5365221" y="6304555"/>
            <a:ext cx="3380553" cy="307777"/>
          </a:xfrm>
          <a:prstGeom prst="rect">
            <a:avLst/>
          </a:prstGeom>
        </p:spPr>
        <p:txBody>
          <a:bodyPr wrap="none">
            <a:spAutoFit/>
          </a:bodyPr>
          <a:lstStyle/>
          <a:p>
            <a:r>
              <a:rPr lang="en-US" sz="1400" dirty="0">
                <a:solidFill>
                  <a:schemeClr val="bg2"/>
                </a:solidFill>
              </a:rPr>
              <a:t>Excerpt and Graphic by Austin Kleon</a:t>
            </a:r>
          </a:p>
        </p:txBody>
      </p:sp>
    </p:spTree>
    <p:extLst>
      <p:ext uri="{BB962C8B-B14F-4D97-AF65-F5344CB8AC3E}">
        <p14:creationId xmlns:p14="http://schemas.microsoft.com/office/powerpoint/2010/main" val="363542853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 wrap up</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latin typeface="Century Gothic"/>
                <a:cs typeface="Century Gothic"/>
              </a:rPr>
              <a:t>Definition: </a:t>
            </a:r>
            <a:r>
              <a:rPr lang="en-US" dirty="0"/>
              <a:t>the amount and substantiality of the portion used in relation to the copyrighted work as a whole</a:t>
            </a:r>
            <a:r>
              <a:rPr lang="en-US" dirty="0" smtClean="0"/>
              <a:t>.</a:t>
            </a:r>
            <a:endParaRPr lang="en-US" dirty="0"/>
          </a:p>
          <a:p>
            <a:r>
              <a:rPr lang="en-US" dirty="0" smtClean="0"/>
              <a:t>It depends </a:t>
            </a:r>
            <a:r>
              <a:rPr lang="en-US" dirty="0"/>
              <a:t>on how much of the thing are you using, quoting a paragraph versus copying the whole book</a:t>
            </a:r>
            <a:r>
              <a:rPr lang="en-US" dirty="0" smtClean="0"/>
              <a:t>.</a:t>
            </a:r>
            <a:endParaRPr lang="en-US" dirty="0"/>
          </a:p>
          <a:p>
            <a:r>
              <a:rPr lang="en-US" dirty="0"/>
              <a:t>The effect of the use upon the potential market for or value of the copyrighted work</a:t>
            </a:r>
            <a:r>
              <a:rPr lang="en-US" dirty="0" smtClean="0"/>
              <a:t>.</a:t>
            </a:r>
            <a:endParaRPr lang="en-US" dirty="0"/>
          </a:p>
          <a:p>
            <a:r>
              <a:rPr lang="en-US" dirty="0" smtClean="0"/>
              <a:t>It is not fair use if it prevents </a:t>
            </a:r>
            <a:r>
              <a:rPr lang="en-US" dirty="0"/>
              <a:t>the owner from selling the </a:t>
            </a:r>
            <a:r>
              <a:rPr lang="en-US" dirty="0" smtClean="0"/>
              <a:t>copyrighted thing </a:t>
            </a:r>
            <a:r>
              <a:rPr lang="en-US" dirty="0"/>
              <a:t>because you gave it away. </a:t>
            </a:r>
          </a:p>
          <a:p>
            <a:r>
              <a:rPr lang="en-US" dirty="0"/>
              <a:t>The amount you use and if it would hurt the owner’s ability to make money off it.</a:t>
            </a:r>
          </a:p>
          <a:p>
            <a:endParaRPr lang="en-US" dirty="0"/>
          </a:p>
        </p:txBody>
      </p:sp>
    </p:spTree>
    <p:extLst>
      <p:ext uri="{BB962C8B-B14F-4D97-AF65-F5344CB8AC3E}">
        <p14:creationId xmlns:p14="http://schemas.microsoft.com/office/powerpoint/2010/main" val="142376921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Use Wrap Up</a:t>
            </a:r>
            <a:endParaRPr lang="en-US" dirty="0"/>
          </a:p>
        </p:txBody>
      </p:sp>
      <p:sp>
        <p:nvSpPr>
          <p:cNvPr id="3" name="Content Placeholder 2"/>
          <p:cNvSpPr>
            <a:spLocks noGrp="1"/>
          </p:cNvSpPr>
          <p:nvPr>
            <p:ph idx="1"/>
          </p:nvPr>
        </p:nvSpPr>
        <p:spPr/>
        <p:txBody>
          <a:bodyPr>
            <a:normAutofit/>
          </a:bodyPr>
          <a:lstStyle/>
          <a:p>
            <a:r>
              <a:rPr lang="en-US" dirty="0"/>
              <a:t>There is no simple </a:t>
            </a:r>
            <a:r>
              <a:rPr lang="en-US" dirty="0" smtClean="0"/>
              <a:t>checklist</a:t>
            </a:r>
            <a:endParaRPr lang="en-US" dirty="0"/>
          </a:p>
          <a:p>
            <a:r>
              <a:rPr lang="en-US" dirty="0" smtClean="0"/>
              <a:t>When in doubt; do the research or consult </a:t>
            </a:r>
            <a:r>
              <a:rPr lang="en-US" dirty="0"/>
              <a:t>a </a:t>
            </a:r>
            <a:r>
              <a:rPr lang="en-US" dirty="0" smtClean="0"/>
              <a:t>lawyer</a:t>
            </a:r>
            <a:endParaRPr lang="en-US" dirty="0"/>
          </a:p>
          <a:p>
            <a:r>
              <a:rPr lang="en-US" dirty="0"/>
              <a:t>Fair use is really </a:t>
            </a:r>
            <a:r>
              <a:rPr lang="en-US" b="1" dirty="0">
                <a:latin typeface="Century Gothic"/>
                <a:cs typeface="Century Gothic"/>
              </a:rPr>
              <a:t>only a legal </a:t>
            </a:r>
            <a:r>
              <a:rPr lang="en-US" b="1" dirty="0" smtClean="0">
                <a:latin typeface="Century Gothic"/>
                <a:cs typeface="Century Gothic"/>
              </a:rPr>
              <a:t>defense</a:t>
            </a:r>
            <a:endParaRPr lang="en-US" b="1" dirty="0">
              <a:latin typeface="Century Gothic"/>
              <a:cs typeface="Century Gothic"/>
            </a:endParaRPr>
          </a:p>
          <a:p>
            <a:r>
              <a:rPr lang="en-US" dirty="0" smtClean="0"/>
              <a:t>General Rule: unless </a:t>
            </a:r>
            <a:r>
              <a:rPr lang="en-US" dirty="0"/>
              <a:t>your are specifically creating </a:t>
            </a:r>
            <a:r>
              <a:rPr lang="en-US" dirty="0" smtClean="0"/>
              <a:t>educational </a:t>
            </a:r>
            <a:r>
              <a:rPr lang="en-US" dirty="0"/>
              <a:t>content, don’t use it without licensing it </a:t>
            </a:r>
          </a:p>
          <a:p>
            <a:r>
              <a:rPr lang="en-US" dirty="0"/>
              <a:t>Should expect at some point for your work to be used for educational use or for critical review</a:t>
            </a:r>
          </a:p>
          <a:p>
            <a:endParaRPr lang="en-US" dirty="0"/>
          </a:p>
        </p:txBody>
      </p:sp>
    </p:spTree>
    <p:extLst>
      <p:ext uri="{BB962C8B-B14F-4D97-AF65-F5344CB8AC3E}">
        <p14:creationId xmlns:p14="http://schemas.microsoft.com/office/powerpoint/2010/main" val="5299039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Domain</a:t>
            </a:r>
            <a:endParaRPr lang="en-US" dirty="0"/>
          </a:p>
        </p:txBody>
      </p:sp>
      <p:sp>
        <p:nvSpPr>
          <p:cNvPr id="3" name="Content Placeholder 2"/>
          <p:cNvSpPr>
            <a:spLocks noGrp="1"/>
          </p:cNvSpPr>
          <p:nvPr>
            <p:ph idx="1"/>
          </p:nvPr>
        </p:nvSpPr>
        <p:spPr/>
        <p:txBody>
          <a:bodyPr>
            <a:normAutofit/>
          </a:bodyPr>
          <a:lstStyle/>
          <a:p>
            <a:r>
              <a:rPr lang="en-US" dirty="0" smtClean="0"/>
              <a:t>When the </a:t>
            </a:r>
            <a:r>
              <a:rPr lang="en-US" dirty="0"/>
              <a:t>copyright is over – </a:t>
            </a:r>
            <a:r>
              <a:rPr lang="en-US" dirty="0" smtClean="0"/>
              <a:t>work falls </a:t>
            </a:r>
            <a:r>
              <a:rPr lang="en-US" dirty="0"/>
              <a:t>into public domain </a:t>
            </a:r>
          </a:p>
          <a:p>
            <a:r>
              <a:rPr lang="en-US" dirty="0"/>
              <a:t>After enough time </a:t>
            </a:r>
            <a:r>
              <a:rPr lang="en-US" dirty="0" smtClean="0"/>
              <a:t>lapses</a:t>
            </a:r>
            <a:r>
              <a:rPr lang="en-US" dirty="0"/>
              <a:t>, intellectual property can be used</a:t>
            </a:r>
            <a:r>
              <a:rPr lang="en-US" dirty="0" smtClean="0"/>
              <a:t>.</a:t>
            </a:r>
            <a:endParaRPr lang="en-US" dirty="0"/>
          </a:p>
          <a:p>
            <a:r>
              <a:rPr lang="en-US" dirty="0" smtClean="0"/>
              <a:t>There are </a:t>
            </a:r>
            <a:r>
              <a:rPr lang="en-US" b="1" dirty="0" smtClean="0">
                <a:latin typeface="Century Gothic"/>
                <a:cs typeface="Century Gothic"/>
              </a:rPr>
              <a:t>exceptions</a:t>
            </a:r>
            <a:r>
              <a:rPr lang="en-US" dirty="0" smtClean="0"/>
              <a:t> – as in Wizard </a:t>
            </a:r>
            <a:r>
              <a:rPr lang="en-US" dirty="0"/>
              <a:t>of </a:t>
            </a:r>
            <a:r>
              <a:rPr lang="en-US" dirty="0" smtClean="0"/>
              <a:t>OZ: Dorothy’s </a:t>
            </a:r>
            <a:r>
              <a:rPr lang="en-US" dirty="0"/>
              <a:t>Ruby </a:t>
            </a:r>
            <a:r>
              <a:rPr lang="en-US" dirty="0" smtClean="0"/>
              <a:t>Slippers where a fabrication of the movie producers.</a:t>
            </a:r>
            <a:endParaRPr lang="en-US" dirty="0"/>
          </a:p>
          <a:p>
            <a:r>
              <a:rPr lang="en-US" dirty="0"/>
              <a:t>If you are using </a:t>
            </a:r>
            <a:r>
              <a:rPr lang="en-US" dirty="0" smtClean="0"/>
              <a:t>Beethoven </a:t>
            </a:r>
            <a:r>
              <a:rPr lang="en-US" dirty="0"/>
              <a:t>your </a:t>
            </a:r>
            <a:r>
              <a:rPr lang="en-US" dirty="0" smtClean="0"/>
              <a:t>project, </a:t>
            </a:r>
            <a:r>
              <a:rPr lang="en-US" dirty="0"/>
              <a:t>the </a:t>
            </a:r>
            <a:r>
              <a:rPr lang="en-US" dirty="0" smtClean="0"/>
              <a:t>music </a:t>
            </a:r>
            <a:r>
              <a:rPr lang="en-US" dirty="0"/>
              <a:t>is public domain, but the recording you find may be </a:t>
            </a:r>
            <a:r>
              <a:rPr lang="en-US" dirty="0" smtClean="0"/>
              <a:t>copyrighted so do your homework before you use it.</a:t>
            </a:r>
            <a:endParaRPr lang="en-US" dirty="0"/>
          </a:p>
          <a:p>
            <a:endParaRPr lang="en-US" dirty="0"/>
          </a:p>
          <a:p>
            <a:endParaRPr lang="en-US" dirty="0"/>
          </a:p>
        </p:txBody>
      </p:sp>
    </p:spTree>
    <p:extLst>
      <p:ext uri="{BB962C8B-B14F-4D97-AF65-F5344CB8AC3E}">
        <p14:creationId xmlns:p14="http://schemas.microsoft.com/office/powerpoint/2010/main" val="26026727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Make Stuff</a:t>
            </a:r>
            <a:endParaRPr lang="en-US" dirty="0"/>
          </a:p>
        </p:txBody>
      </p:sp>
      <p:sp>
        <p:nvSpPr>
          <p:cNvPr id="3" name="Content Placeholder 2"/>
          <p:cNvSpPr>
            <a:spLocks noGrp="1"/>
          </p:cNvSpPr>
          <p:nvPr>
            <p:ph idx="1"/>
          </p:nvPr>
        </p:nvSpPr>
        <p:spPr>
          <a:xfrm>
            <a:off x="1114424" y="2595562"/>
            <a:ext cx="4600576" cy="3670767"/>
          </a:xfrm>
        </p:spPr>
        <p:txBody>
          <a:bodyPr>
            <a:normAutofit/>
          </a:bodyPr>
          <a:lstStyle/>
          <a:p>
            <a:r>
              <a:rPr lang="en-US" dirty="0" smtClean="0"/>
              <a:t>“The </a:t>
            </a:r>
            <a:r>
              <a:rPr lang="en-US" dirty="0"/>
              <a:t>manifesto is this: Draw the art you want to see, start the business you want to run, play the music you want to hear, write the books you want to read, build the products you want to use—do the work you want to see done</a:t>
            </a:r>
            <a:r>
              <a:rPr lang="en-US" dirty="0" smtClean="0"/>
              <a:t>.” </a:t>
            </a:r>
            <a:br>
              <a:rPr lang="en-US" dirty="0" smtClean="0"/>
            </a:br>
            <a:r>
              <a:rPr lang="en-US" dirty="0"/>
              <a:t>– </a:t>
            </a:r>
            <a:r>
              <a:rPr lang="en-US" b="1" dirty="0">
                <a:latin typeface="Century Gothic"/>
                <a:cs typeface="Century Gothic"/>
              </a:rPr>
              <a:t>Austin Kleon </a:t>
            </a:r>
          </a:p>
        </p:txBody>
      </p:sp>
      <p:pic>
        <p:nvPicPr>
          <p:cNvPr id="4" name="Picture 3" descr="aztec trac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1464" y="2595562"/>
            <a:ext cx="2341202" cy="2683934"/>
          </a:xfrm>
          <a:prstGeom prst="rect">
            <a:avLst/>
          </a:prstGeom>
        </p:spPr>
      </p:pic>
      <p:sp>
        <p:nvSpPr>
          <p:cNvPr id="5" name="TextBox 4"/>
          <p:cNvSpPr txBox="1"/>
          <p:nvPr/>
        </p:nvSpPr>
        <p:spPr>
          <a:xfrm>
            <a:off x="6548797" y="5435600"/>
            <a:ext cx="1731603" cy="369332"/>
          </a:xfrm>
          <a:prstGeom prst="rect">
            <a:avLst/>
          </a:prstGeom>
          <a:noFill/>
        </p:spPr>
        <p:txBody>
          <a:bodyPr wrap="square" rtlCol="0">
            <a:spAutoFit/>
          </a:bodyPr>
          <a:lstStyle/>
          <a:p>
            <a:r>
              <a:rPr lang="en-US" dirty="0" smtClean="0"/>
              <a:t>Take to flight</a:t>
            </a:r>
            <a:endParaRPr lang="en-US" sz="1200" dirty="0"/>
          </a:p>
        </p:txBody>
      </p:sp>
      <p:pic>
        <p:nvPicPr>
          <p:cNvPr id="7" name="Picture 6"/>
          <p:cNvPicPr>
            <a:picLocks noChangeAspect="1"/>
          </p:cNvPicPr>
          <p:nvPr/>
        </p:nvPicPr>
        <p:blipFill>
          <a:blip r:embed="rId3"/>
          <a:stretch>
            <a:fillRect/>
          </a:stretch>
        </p:blipFill>
        <p:spPr>
          <a:xfrm rot="3308987">
            <a:off x="7141473" y="1292413"/>
            <a:ext cx="492036" cy="449925"/>
          </a:xfrm>
          <a:prstGeom prst="rect">
            <a:avLst/>
          </a:prstGeom>
        </p:spPr>
      </p:pic>
      <p:pic>
        <p:nvPicPr>
          <p:cNvPr id="8" name="Picture 7"/>
          <p:cNvPicPr>
            <a:picLocks noChangeAspect="1"/>
          </p:cNvPicPr>
          <p:nvPr/>
        </p:nvPicPr>
        <p:blipFill>
          <a:blip r:embed="rId3"/>
          <a:stretch>
            <a:fillRect/>
          </a:stretch>
        </p:blipFill>
        <p:spPr>
          <a:xfrm rot="2153110">
            <a:off x="6128331" y="378485"/>
            <a:ext cx="388174" cy="354952"/>
          </a:xfrm>
          <a:prstGeom prst="rect">
            <a:avLst/>
          </a:prstGeom>
        </p:spPr>
      </p:pic>
      <p:pic>
        <p:nvPicPr>
          <p:cNvPr id="9" name="Picture 8"/>
          <p:cNvPicPr>
            <a:picLocks noChangeAspect="1"/>
          </p:cNvPicPr>
          <p:nvPr/>
        </p:nvPicPr>
        <p:blipFill>
          <a:blip r:embed="rId4"/>
          <a:stretch>
            <a:fillRect/>
          </a:stretch>
        </p:blipFill>
        <p:spPr>
          <a:xfrm rot="4730691">
            <a:off x="7936731" y="2257312"/>
            <a:ext cx="739817" cy="676499"/>
          </a:xfrm>
          <a:prstGeom prst="rect">
            <a:avLst/>
          </a:prstGeom>
        </p:spPr>
      </p:pic>
      <p:pic>
        <p:nvPicPr>
          <p:cNvPr id="10" name="Picture 9"/>
          <p:cNvPicPr>
            <a:picLocks noChangeAspect="1"/>
          </p:cNvPicPr>
          <p:nvPr/>
        </p:nvPicPr>
        <p:blipFill>
          <a:blip r:embed="rId4"/>
          <a:stretch>
            <a:fillRect/>
          </a:stretch>
        </p:blipFill>
        <p:spPr>
          <a:xfrm rot="3029053">
            <a:off x="4642033" y="49312"/>
            <a:ext cx="383294" cy="350489"/>
          </a:xfrm>
          <a:prstGeom prst="rect">
            <a:avLst/>
          </a:prstGeom>
        </p:spPr>
      </p:pic>
      <p:sp>
        <p:nvSpPr>
          <p:cNvPr id="11" name="Rectangle 10"/>
          <p:cNvSpPr/>
          <p:nvPr/>
        </p:nvSpPr>
        <p:spPr>
          <a:xfrm>
            <a:off x="6276923" y="6228639"/>
            <a:ext cx="2433141" cy="307777"/>
          </a:xfrm>
          <a:prstGeom prst="rect">
            <a:avLst/>
          </a:prstGeom>
        </p:spPr>
        <p:txBody>
          <a:bodyPr wrap="square">
            <a:spAutoFit/>
          </a:bodyPr>
          <a:lstStyle/>
          <a:p>
            <a:r>
              <a:rPr lang="en-US" sz="1400" dirty="0" smtClean="0">
                <a:solidFill>
                  <a:schemeClr val="bg2"/>
                </a:solidFill>
              </a:rPr>
              <a:t>Graphic </a:t>
            </a:r>
            <a:r>
              <a:rPr lang="en-US" sz="1400" dirty="0">
                <a:solidFill>
                  <a:schemeClr val="bg2"/>
                </a:solidFill>
              </a:rPr>
              <a:t>by </a:t>
            </a:r>
            <a:r>
              <a:rPr lang="en-US" sz="1400" dirty="0" smtClean="0">
                <a:solidFill>
                  <a:schemeClr val="bg2"/>
                </a:solidFill>
              </a:rPr>
              <a:t>Lindsey Baker</a:t>
            </a:r>
            <a:endParaRPr lang="en-US" sz="1400" dirty="0">
              <a:solidFill>
                <a:schemeClr val="bg2"/>
              </a:solidFill>
            </a:endParaRPr>
          </a:p>
        </p:txBody>
      </p:sp>
    </p:spTree>
    <p:extLst>
      <p:ext uri="{BB962C8B-B14F-4D97-AF65-F5344CB8AC3E}">
        <p14:creationId xmlns:p14="http://schemas.microsoft.com/office/powerpoint/2010/main" val="231868244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 make Stuff…then its copyrighted</a:t>
            </a:r>
            <a:endParaRPr lang="en-US" dirty="0"/>
          </a:p>
        </p:txBody>
      </p:sp>
      <p:pic>
        <p:nvPicPr>
          <p:cNvPr id="4" name="Picture 3" descr="Screen shot 2014-03-05 at 9.41.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892" y="2537325"/>
            <a:ext cx="3279519" cy="3653135"/>
          </a:xfrm>
          <a:prstGeom prst="rect">
            <a:avLst/>
          </a:prstGeom>
        </p:spPr>
      </p:pic>
      <p:sp>
        <p:nvSpPr>
          <p:cNvPr id="5" name="Rectangle 4"/>
          <p:cNvSpPr/>
          <p:nvPr/>
        </p:nvSpPr>
        <p:spPr>
          <a:xfrm>
            <a:off x="6283507" y="5884488"/>
            <a:ext cx="2273441" cy="307777"/>
          </a:xfrm>
          <a:prstGeom prst="rect">
            <a:avLst/>
          </a:prstGeom>
        </p:spPr>
        <p:txBody>
          <a:bodyPr wrap="none">
            <a:spAutoFit/>
          </a:bodyPr>
          <a:lstStyle/>
          <a:p>
            <a:r>
              <a:rPr lang="en-US" sz="1400" dirty="0" smtClean="0">
                <a:solidFill>
                  <a:schemeClr val="bg2"/>
                </a:solidFill>
              </a:rPr>
              <a:t>Graphic </a:t>
            </a:r>
            <a:r>
              <a:rPr lang="en-US" sz="1400" dirty="0">
                <a:solidFill>
                  <a:schemeClr val="bg2"/>
                </a:solidFill>
              </a:rPr>
              <a:t>by Austin Kleon</a:t>
            </a:r>
          </a:p>
        </p:txBody>
      </p:sp>
      <p:sp>
        <p:nvSpPr>
          <p:cNvPr id="6" name="TextBox 5"/>
          <p:cNvSpPr txBox="1"/>
          <p:nvPr/>
        </p:nvSpPr>
        <p:spPr>
          <a:xfrm>
            <a:off x="4982307" y="3339773"/>
            <a:ext cx="3858841" cy="1477328"/>
          </a:xfrm>
          <a:prstGeom prst="rect">
            <a:avLst/>
          </a:prstGeom>
          <a:noFill/>
        </p:spPr>
        <p:txBody>
          <a:bodyPr wrap="square" rtlCol="0">
            <a:spAutoFit/>
          </a:bodyPr>
          <a:lstStyle/>
          <a:p>
            <a:r>
              <a:rPr lang="en-US" dirty="0" smtClean="0"/>
              <a:t>“When someone is freaking out about someone else stealing</a:t>
            </a:r>
          </a:p>
          <a:p>
            <a:r>
              <a:rPr lang="en-US" dirty="0" smtClean="0"/>
              <a:t>their idea, I always think: what’s the problem? Do you only have one idea?” – </a:t>
            </a:r>
            <a:r>
              <a:rPr lang="en-US" b="1" dirty="0" smtClean="0">
                <a:latin typeface="Century Gothic"/>
                <a:cs typeface="Century Gothic"/>
              </a:rPr>
              <a:t>Lindsey Baker</a:t>
            </a:r>
            <a:endParaRPr lang="en-US" b="1" dirty="0">
              <a:latin typeface="Century Gothic"/>
              <a:cs typeface="Century Gothic"/>
            </a:endParaRPr>
          </a:p>
        </p:txBody>
      </p:sp>
    </p:spTree>
    <p:extLst>
      <p:ext uri="{BB962C8B-B14F-4D97-AF65-F5344CB8AC3E}">
        <p14:creationId xmlns:p14="http://schemas.microsoft.com/office/powerpoint/2010/main" val="12886332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3-05 at 9.50.4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733" y="3333670"/>
            <a:ext cx="6743315" cy="3066085"/>
          </a:xfrm>
          <a:prstGeom prst="rect">
            <a:avLst/>
          </a:prstGeom>
        </p:spPr>
      </p:pic>
      <p:sp>
        <p:nvSpPr>
          <p:cNvPr id="2" name="Title 1"/>
          <p:cNvSpPr>
            <a:spLocks noGrp="1"/>
          </p:cNvSpPr>
          <p:nvPr>
            <p:ph type="title"/>
          </p:nvPr>
        </p:nvSpPr>
        <p:spPr/>
        <p:txBody>
          <a:bodyPr/>
          <a:lstStyle/>
          <a:p>
            <a:r>
              <a:rPr lang="en-US" dirty="0" smtClean="0"/>
              <a:t>Use Your Hands</a:t>
            </a:r>
            <a:endParaRPr lang="en-US" dirty="0"/>
          </a:p>
        </p:txBody>
      </p:sp>
      <p:sp>
        <p:nvSpPr>
          <p:cNvPr id="3" name="Content Placeholder 2"/>
          <p:cNvSpPr>
            <a:spLocks noGrp="1"/>
          </p:cNvSpPr>
          <p:nvPr>
            <p:ph idx="1"/>
          </p:nvPr>
        </p:nvSpPr>
        <p:spPr>
          <a:xfrm>
            <a:off x="1114424" y="2595562"/>
            <a:ext cx="7610476" cy="1136269"/>
          </a:xfrm>
        </p:spPr>
        <p:txBody>
          <a:bodyPr/>
          <a:lstStyle/>
          <a:p>
            <a:r>
              <a:rPr lang="en-US" dirty="0"/>
              <a:t>“We don’t know where we get our ideas from. What we do know is that we do not get them from our laptops.</a:t>
            </a:r>
            <a:r>
              <a:rPr lang="en-US" dirty="0" smtClean="0"/>
              <a:t>”</a:t>
            </a:r>
            <a:br>
              <a:rPr lang="en-US" dirty="0" smtClean="0"/>
            </a:br>
            <a:r>
              <a:rPr lang="en-US" dirty="0" smtClean="0"/>
              <a:t>–John Cleese</a:t>
            </a:r>
            <a:endParaRPr lang="en-US" dirty="0"/>
          </a:p>
        </p:txBody>
      </p:sp>
      <p:sp>
        <p:nvSpPr>
          <p:cNvPr id="5" name="Rectangle 4"/>
          <p:cNvSpPr/>
          <p:nvPr/>
        </p:nvSpPr>
        <p:spPr>
          <a:xfrm>
            <a:off x="5365221" y="6314556"/>
            <a:ext cx="3380553" cy="307777"/>
          </a:xfrm>
          <a:prstGeom prst="rect">
            <a:avLst/>
          </a:prstGeom>
        </p:spPr>
        <p:txBody>
          <a:bodyPr wrap="none">
            <a:spAutoFit/>
          </a:bodyPr>
          <a:lstStyle/>
          <a:p>
            <a:r>
              <a:rPr lang="en-US" sz="1400" dirty="0">
                <a:solidFill>
                  <a:schemeClr val="bg2"/>
                </a:solidFill>
              </a:rPr>
              <a:t>Excerpt and Graphic by Austin Kleon</a:t>
            </a:r>
          </a:p>
        </p:txBody>
      </p:sp>
    </p:spTree>
    <p:extLst>
      <p:ext uri="{BB962C8B-B14F-4D97-AF65-F5344CB8AC3E}">
        <p14:creationId xmlns:p14="http://schemas.microsoft.com/office/powerpoint/2010/main" val="126122073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Your Hands</a:t>
            </a:r>
            <a:endParaRPr lang="en-US" dirty="0"/>
          </a:p>
        </p:txBody>
      </p:sp>
      <p:sp>
        <p:nvSpPr>
          <p:cNvPr id="3" name="Content Placeholder 2"/>
          <p:cNvSpPr>
            <a:spLocks noGrp="1"/>
          </p:cNvSpPr>
          <p:nvPr>
            <p:ph idx="1"/>
          </p:nvPr>
        </p:nvSpPr>
        <p:spPr>
          <a:xfrm>
            <a:off x="783900" y="2595562"/>
            <a:ext cx="7610476" cy="3667650"/>
          </a:xfrm>
        </p:spPr>
        <p:txBody>
          <a:bodyPr>
            <a:normAutofit/>
          </a:bodyPr>
          <a:lstStyle/>
          <a:p>
            <a:r>
              <a:rPr lang="en-US" dirty="0" smtClean="0"/>
              <a:t>“You </a:t>
            </a:r>
            <a:r>
              <a:rPr lang="en-US" dirty="0"/>
              <a:t>need to find a way to bring your body into your </a:t>
            </a:r>
            <a:r>
              <a:rPr lang="en-US" dirty="0" smtClean="0"/>
              <a:t>work…our </a:t>
            </a:r>
            <a:r>
              <a:rPr lang="en-US" dirty="0"/>
              <a:t>bodies can tell our brains as much as our brains tell our bodies. You know that phrase, “going through the motions”? </a:t>
            </a:r>
            <a:endParaRPr lang="en-US" dirty="0" smtClean="0"/>
          </a:p>
          <a:p>
            <a:r>
              <a:rPr lang="en-US" dirty="0" smtClean="0"/>
              <a:t>That’s </a:t>
            </a:r>
            <a:r>
              <a:rPr lang="en-US" dirty="0"/>
              <a:t>what’s so great about creative work: If we just start going through the motions, if we strum a guitar, or shuffle sticky notes around a conference table, or start kneading clay, the motion </a:t>
            </a:r>
            <a:r>
              <a:rPr lang="en-US" dirty="0" smtClean="0"/>
              <a:t>kick starts </a:t>
            </a:r>
            <a:r>
              <a:rPr lang="en-US" dirty="0"/>
              <a:t>our brain into </a:t>
            </a:r>
            <a:r>
              <a:rPr lang="en-US" dirty="0" smtClean="0"/>
              <a:t>thinking.”</a:t>
            </a:r>
            <a:br>
              <a:rPr lang="en-US" dirty="0" smtClean="0"/>
            </a:br>
            <a:r>
              <a:rPr lang="en-US" dirty="0"/>
              <a:t>– </a:t>
            </a:r>
            <a:r>
              <a:rPr lang="en-US" b="1" dirty="0">
                <a:cs typeface="Century Gothic"/>
              </a:rPr>
              <a:t> Austin </a:t>
            </a:r>
            <a:r>
              <a:rPr lang="en-US" b="1" dirty="0" smtClean="0">
                <a:cs typeface="Century Gothic"/>
              </a:rPr>
              <a:t>Kleon</a:t>
            </a:r>
            <a:endParaRPr lang="en-US" u="sng" dirty="0">
              <a:cs typeface="Century Gothic"/>
            </a:endParaRPr>
          </a:p>
        </p:txBody>
      </p:sp>
    </p:spTree>
    <p:extLst>
      <p:ext uri="{BB962C8B-B14F-4D97-AF65-F5344CB8AC3E}">
        <p14:creationId xmlns:p14="http://schemas.microsoft.com/office/powerpoint/2010/main" val="53447018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Idle Time Ain’t So Idle</a:t>
            </a:r>
            <a:endParaRPr lang="en-US" dirty="0"/>
          </a:p>
        </p:txBody>
      </p:sp>
      <p:sp>
        <p:nvSpPr>
          <p:cNvPr id="3" name="Content Placeholder 2"/>
          <p:cNvSpPr>
            <a:spLocks noGrp="1"/>
          </p:cNvSpPr>
          <p:nvPr>
            <p:ph idx="1"/>
          </p:nvPr>
        </p:nvSpPr>
        <p:spPr/>
        <p:txBody>
          <a:bodyPr>
            <a:normAutofit/>
          </a:bodyPr>
          <a:lstStyle/>
          <a:p>
            <a:r>
              <a:rPr lang="en-US" dirty="0"/>
              <a:t>“I have stared long enough at the glowing flat rectangles of computer screens. Let us give more time for doing things in the real world . . . plant a plant, walk the dogs, read a real book, go to the opera.</a:t>
            </a:r>
            <a:r>
              <a:rPr lang="en-US" dirty="0" smtClean="0"/>
              <a:t>”</a:t>
            </a:r>
            <a:br>
              <a:rPr lang="en-US" dirty="0" smtClean="0"/>
            </a:br>
            <a:r>
              <a:rPr lang="en-US" dirty="0" smtClean="0"/>
              <a:t> — </a:t>
            </a:r>
            <a:r>
              <a:rPr lang="en-US" b="1" dirty="0" smtClean="0">
                <a:latin typeface="Century Gothic"/>
                <a:cs typeface="Century Gothic"/>
              </a:rPr>
              <a:t>Edward Tufte</a:t>
            </a:r>
          </a:p>
          <a:p>
            <a:r>
              <a:rPr lang="en-US" dirty="0">
                <a:cs typeface="Century Gothic"/>
              </a:rPr>
              <a:t>“The work you do while you procrastinate is probably the work you should be doing for the rest of your life.”</a:t>
            </a:r>
            <a:br>
              <a:rPr lang="en-US" dirty="0">
                <a:cs typeface="Century Gothic"/>
              </a:rPr>
            </a:br>
            <a:r>
              <a:rPr lang="en-US" dirty="0">
                <a:cs typeface="Century Gothic"/>
              </a:rPr>
              <a:t>—</a:t>
            </a:r>
            <a:r>
              <a:rPr lang="en-US" b="1" dirty="0" smtClean="0">
                <a:latin typeface="Century Gothic"/>
                <a:cs typeface="Century Gothic"/>
              </a:rPr>
              <a:t>Jessica Hische</a:t>
            </a:r>
            <a:endParaRPr lang="en-US" b="1" dirty="0">
              <a:latin typeface="Century Gothic"/>
              <a:cs typeface="Century Gothic"/>
            </a:endParaRPr>
          </a:p>
        </p:txBody>
      </p:sp>
    </p:spTree>
    <p:extLst>
      <p:ext uri="{BB962C8B-B14F-4D97-AF65-F5344CB8AC3E}">
        <p14:creationId xmlns:p14="http://schemas.microsoft.com/office/powerpoint/2010/main" val="91250123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P’s</a:t>
            </a:r>
            <a:endParaRPr lang="en-US" dirty="0"/>
          </a:p>
        </p:txBody>
      </p:sp>
      <p:pic>
        <p:nvPicPr>
          <p:cNvPr id="5" name="Picture 4" descr="Screen shot 2014-03-05 at 10.02.2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053" y="2520115"/>
            <a:ext cx="6665945" cy="3459295"/>
          </a:xfrm>
          <a:prstGeom prst="rect">
            <a:avLst/>
          </a:prstGeom>
        </p:spPr>
      </p:pic>
      <p:sp>
        <p:nvSpPr>
          <p:cNvPr id="4" name="Rectangle 3"/>
          <p:cNvSpPr/>
          <p:nvPr/>
        </p:nvSpPr>
        <p:spPr>
          <a:xfrm>
            <a:off x="5365221" y="6304555"/>
            <a:ext cx="3288593" cy="307777"/>
          </a:xfrm>
          <a:prstGeom prst="rect">
            <a:avLst/>
          </a:prstGeom>
        </p:spPr>
        <p:txBody>
          <a:bodyPr wrap="none">
            <a:spAutoFit/>
          </a:bodyPr>
          <a:lstStyle/>
          <a:p>
            <a:r>
              <a:rPr lang="en-US" sz="1400" dirty="0" smtClean="0">
                <a:solidFill>
                  <a:schemeClr val="bg2"/>
                </a:solidFill>
              </a:rPr>
              <a:t>Quote </a:t>
            </a:r>
            <a:r>
              <a:rPr lang="en-US" sz="1400" dirty="0">
                <a:solidFill>
                  <a:schemeClr val="bg2"/>
                </a:solidFill>
              </a:rPr>
              <a:t>and Graphic by Austin Kleon</a:t>
            </a:r>
          </a:p>
        </p:txBody>
      </p:sp>
    </p:spTree>
    <p:extLst>
      <p:ext uri="{BB962C8B-B14F-4D97-AF65-F5344CB8AC3E}">
        <p14:creationId xmlns:p14="http://schemas.microsoft.com/office/powerpoint/2010/main" val="52830293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Ps</a:t>
            </a:r>
            <a:endParaRPr lang="en-US" dirty="0"/>
          </a:p>
        </p:txBody>
      </p:sp>
      <p:sp>
        <p:nvSpPr>
          <p:cNvPr id="3" name="Content Placeholder 2"/>
          <p:cNvSpPr>
            <a:spLocks noGrp="1"/>
          </p:cNvSpPr>
          <p:nvPr>
            <p:ph idx="1"/>
          </p:nvPr>
        </p:nvSpPr>
        <p:spPr/>
        <p:txBody>
          <a:bodyPr>
            <a:normAutofit/>
          </a:bodyPr>
          <a:lstStyle/>
          <a:p>
            <a:r>
              <a:rPr lang="en-US" dirty="0" smtClean="0"/>
              <a:t>“… It’s </a:t>
            </a:r>
            <a:r>
              <a:rPr lang="en-US" dirty="0"/>
              <a:t>the side projects that really take off. By side projects I mean the stuff that you thought was just messing around. Stuff that’s just </a:t>
            </a:r>
            <a:r>
              <a:rPr lang="en-US" dirty="0" smtClean="0"/>
              <a:t>play…</a:t>
            </a:r>
          </a:p>
          <a:p>
            <a:r>
              <a:rPr lang="en-US" dirty="0" smtClean="0"/>
              <a:t>That’s </a:t>
            </a:r>
            <a:r>
              <a:rPr lang="en-US" dirty="0"/>
              <a:t>when the magic happens. I think it’s good to have a lot of projects going at </a:t>
            </a:r>
            <a:r>
              <a:rPr lang="en-US" dirty="0" smtClean="0"/>
              <a:t>once... </a:t>
            </a:r>
            <a:r>
              <a:rPr lang="en-US" dirty="0"/>
              <a:t>When you get sick of one project, move over to another, and when you’re sick of that one, move back to the project you left. Practice productive procrastination</a:t>
            </a:r>
            <a:r>
              <a:rPr lang="en-US" dirty="0" smtClean="0"/>
              <a:t>.”</a:t>
            </a:r>
            <a:br>
              <a:rPr lang="en-US" dirty="0" smtClean="0"/>
            </a:br>
            <a:r>
              <a:rPr lang="en-US" dirty="0" smtClean="0"/>
              <a:t>– </a:t>
            </a:r>
            <a:r>
              <a:rPr lang="en-US" b="1" dirty="0" smtClean="0">
                <a:latin typeface="Century Gothic"/>
                <a:cs typeface="Century Gothic"/>
              </a:rPr>
              <a:t> Austin Kleon</a:t>
            </a:r>
            <a:endParaRPr lang="en-US" u="sng" dirty="0">
              <a:latin typeface="Century Gothic"/>
              <a:cs typeface="Century Gothic"/>
            </a:endParaRPr>
          </a:p>
        </p:txBody>
      </p:sp>
    </p:spTree>
    <p:extLst>
      <p:ext uri="{BB962C8B-B14F-4D97-AF65-F5344CB8AC3E}">
        <p14:creationId xmlns:p14="http://schemas.microsoft.com/office/powerpoint/2010/main" val="92135374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Licensing</a:t>
            </a:r>
          </a:p>
        </p:txBody>
      </p:sp>
      <p:sp>
        <p:nvSpPr>
          <p:cNvPr id="3" name="Content Placeholder 2"/>
          <p:cNvSpPr>
            <a:spLocks noGrp="1"/>
          </p:cNvSpPr>
          <p:nvPr>
            <p:ph idx="1"/>
          </p:nvPr>
        </p:nvSpPr>
        <p:spPr/>
        <p:txBody>
          <a:bodyPr/>
          <a:lstStyle/>
          <a:p>
            <a:r>
              <a:rPr lang="en-US" dirty="0" smtClean="0"/>
              <a:t>Licensing is vital </a:t>
            </a:r>
            <a:r>
              <a:rPr lang="en-US" dirty="0"/>
              <a:t>if you work with the web</a:t>
            </a:r>
          </a:p>
          <a:p>
            <a:r>
              <a:rPr lang="en-US" dirty="0"/>
              <a:t>Licensing = Permission</a:t>
            </a:r>
          </a:p>
          <a:p>
            <a:r>
              <a:rPr lang="en-US" dirty="0"/>
              <a:t>Licensee and Licensor agree to a set of terms. </a:t>
            </a:r>
          </a:p>
          <a:p>
            <a:r>
              <a:rPr lang="en-US" dirty="0"/>
              <a:t>Someone gives you permission to use something they control.</a:t>
            </a:r>
          </a:p>
          <a:p>
            <a:r>
              <a:rPr lang="en-US" dirty="0"/>
              <a:t>Things you license: many programs, apps and products you access on the Internet</a:t>
            </a:r>
          </a:p>
          <a:p>
            <a:endParaRPr lang="en-US" dirty="0"/>
          </a:p>
          <a:p>
            <a:endParaRPr lang="en-US" dirty="0"/>
          </a:p>
          <a:p>
            <a:endParaRPr lang="en-US" dirty="0"/>
          </a:p>
        </p:txBody>
      </p:sp>
    </p:spTree>
    <p:extLst>
      <p:ext uri="{BB962C8B-B14F-4D97-AF65-F5344CB8AC3E}">
        <p14:creationId xmlns:p14="http://schemas.microsoft.com/office/powerpoint/2010/main" val="42274334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EULA – end user license agreement</a:t>
            </a:r>
          </a:p>
        </p:txBody>
      </p:sp>
      <p:sp>
        <p:nvSpPr>
          <p:cNvPr id="3" name="Content Placeholder 2"/>
          <p:cNvSpPr>
            <a:spLocks noGrp="1"/>
          </p:cNvSpPr>
          <p:nvPr>
            <p:ph idx="1"/>
          </p:nvPr>
        </p:nvSpPr>
        <p:spPr/>
        <p:txBody>
          <a:bodyPr/>
          <a:lstStyle/>
          <a:p>
            <a:r>
              <a:rPr lang="en-US" dirty="0" smtClean="0"/>
              <a:t>EULA states: “I </a:t>
            </a:r>
            <a:r>
              <a:rPr lang="en-US" dirty="0"/>
              <a:t>agree to, </a:t>
            </a:r>
            <a:r>
              <a:rPr lang="en-US" dirty="0" smtClean="0"/>
              <a:t>not </a:t>
            </a:r>
            <a:r>
              <a:rPr lang="en-US" dirty="0"/>
              <a:t>use these products for any purposes prohibited by United States law, including, without limitation, the development, design, manufacture or production of nuclear, missiles, or chemical or biological weapons."</a:t>
            </a:r>
          </a:p>
          <a:p>
            <a:endParaRPr lang="en-US" dirty="0"/>
          </a:p>
          <a:p>
            <a:r>
              <a:rPr lang="en-US" dirty="0" smtClean="0"/>
              <a:t>You agree to something like this every time you download legal software.</a:t>
            </a:r>
            <a:endParaRPr lang="en-US" dirty="0"/>
          </a:p>
        </p:txBody>
      </p:sp>
    </p:spTree>
    <p:extLst>
      <p:ext uri="{BB962C8B-B14F-4D97-AF65-F5344CB8AC3E}">
        <p14:creationId xmlns:p14="http://schemas.microsoft.com/office/powerpoint/2010/main" val="241300447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Read a License Agreement: </a:t>
            </a:r>
          </a:p>
        </p:txBody>
      </p:sp>
      <p:sp>
        <p:nvSpPr>
          <p:cNvPr id="3" name="Content Placeholder 2"/>
          <p:cNvSpPr>
            <a:spLocks noGrp="1"/>
          </p:cNvSpPr>
          <p:nvPr>
            <p:ph idx="1"/>
          </p:nvPr>
        </p:nvSpPr>
        <p:spPr>
          <a:xfrm>
            <a:off x="1114424" y="2595562"/>
            <a:ext cx="6809651" cy="3670767"/>
          </a:xfrm>
        </p:spPr>
        <p:txBody>
          <a:bodyPr/>
          <a:lstStyle/>
          <a:p>
            <a:r>
              <a:rPr lang="en-US" dirty="0"/>
              <a:t>The following terminology is the </a:t>
            </a:r>
            <a:r>
              <a:rPr lang="en-US" dirty="0" smtClean="0"/>
              <a:t>basis </a:t>
            </a:r>
            <a:r>
              <a:rPr lang="en-US" dirty="0"/>
              <a:t>of all </a:t>
            </a:r>
            <a:r>
              <a:rPr lang="en-US" dirty="0" smtClean="0"/>
              <a:t>licensing </a:t>
            </a:r>
            <a:r>
              <a:rPr lang="en-US" dirty="0"/>
              <a:t>agreements:</a:t>
            </a:r>
          </a:p>
          <a:p>
            <a:r>
              <a:rPr lang="en-US" dirty="0" smtClean="0"/>
              <a:t>What </a:t>
            </a:r>
            <a:endParaRPr lang="en-US" dirty="0"/>
          </a:p>
          <a:p>
            <a:r>
              <a:rPr lang="en-US" dirty="0"/>
              <a:t>How </a:t>
            </a:r>
            <a:r>
              <a:rPr lang="en-US" dirty="0" smtClean="0"/>
              <a:t>Used</a:t>
            </a:r>
            <a:endParaRPr lang="en-US" dirty="0"/>
          </a:p>
          <a:p>
            <a:r>
              <a:rPr lang="en-US" dirty="0"/>
              <a:t>How </a:t>
            </a:r>
            <a:r>
              <a:rPr lang="en-US" dirty="0" smtClean="0"/>
              <a:t>Long </a:t>
            </a:r>
            <a:endParaRPr lang="en-US" dirty="0"/>
          </a:p>
          <a:p>
            <a:r>
              <a:rPr lang="en-US" dirty="0"/>
              <a:t>Where</a:t>
            </a:r>
          </a:p>
        </p:txBody>
      </p:sp>
    </p:spTree>
    <p:extLst>
      <p:ext uri="{BB962C8B-B14F-4D97-AF65-F5344CB8AC3E}">
        <p14:creationId xmlns:p14="http://schemas.microsoft.com/office/powerpoint/2010/main" val="427708449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Read a License Agreement: </a:t>
            </a:r>
          </a:p>
        </p:txBody>
      </p:sp>
      <p:sp>
        <p:nvSpPr>
          <p:cNvPr id="3" name="Content Placeholder 2"/>
          <p:cNvSpPr>
            <a:spLocks noGrp="1"/>
          </p:cNvSpPr>
          <p:nvPr>
            <p:ph idx="1"/>
          </p:nvPr>
        </p:nvSpPr>
        <p:spPr>
          <a:xfrm>
            <a:off x="1114424" y="2595562"/>
            <a:ext cx="6809651" cy="3670767"/>
          </a:xfrm>
        </p:spPr>
        <p:txBody>
          <a:bodyPr/>
          <a:lstStyle/>
          <a:p>
            <a:r>
              <a:rPr lang="en-US" b="1" dirty="0">
                <a:latin typeface="Century Gothic"/>
                <a:cs typeface="Century Gothic"/>
              </a:rPr>
              <a:t>What: </a:t>
            </a:r>
            <a:r>
              <a:rPr lang="en-US" dirty="0"/>
              <a:t>Product or Service – what you are actually licensing or using</a:t>
            </a:r>
          </a:p>
          <a:p>
            <a:r>
              <a:rPr lang="en-US" b="1" dirty="0" smtClean="0">
                <a:latin typeface="Century Gothic"/>
                <a:cs typeface="Century Gothic"/>
              </a:rPr>
              <a:t>How Used: </a:t>
            </a:r>
            <a:r>
              <a:rPr lang="en-US" dirty="0" smtClean="0"/>
              <a:t>Term</a:t>
            </a:r>
            <a:r>
              <a:rPr lang="en-US" b="1" dirty="0" smtClean="0"/>
              <a:t>s</a:t>
            </a:r>
            <a:r>
              <a:rPr lang="en-US" dirty="0" smtClean="0"/>
              <a:t> </a:t>
            </a:r>
            <a:r>
              <a:rPr lang="en-US" dirty="0"/>
              <a:t>– what you agree to</a:t>
            </a:r>
          </a:p>
          <a:p>
            <a:r>
              <a:rPr lang="en-US" b="1" dirty="0">
                <a:latin typeface="Century Gothic"/>
                <a:cs typeface="Century Gothic"/>
              </a:rPr>
              <a:t>For How Long</a:t>
            </a:r>
            <a:r>
              <a:rPr lang="en-US" dirty="0"/>
              <a:t>: Ter</a:t>
            </a:r>
            <a:r>
              <a:rPr lang="en-US" b="1" dirty="0"/>
              <a:t>m</a:t>
            </a:r>
            <a:r>
              <a:rPr lang="en-US" dirty="0"/>
              <a:t> – relates to the expiration date (how long the lines is in place)</a:t>
            </a:r>
          </a:p>
          <a:p>
            <a:r>
              <a:rPr lang="en-US" b="1" dirty="0">
                <a:latin typeface="Century Gothic"/>
                <a:cs typeface="Century Gothic"/>
              </a:rPr>
              <a:t>Where: </a:t>
            </a:r>
            <a:r>
              <a:rPr lang="en-US" dirty="0"/>
              <a:t>T</a:t>
            </a:r>
            <a:r>
              <a:rPr lang="en-US" dirty="0" smtClean="0"/>
              <a:t>erritory </a:t>
            </a:r>
            <a:r>
              <a:rPr lang="en-US" dirty="0"/>
              <a:t>– physical </a:t>
            </a:r>
            <a:r>
              <a:rPr lang="en-US" dirty="0" smtClean="0"/>
              <a:t>location where </a:t>
            </a:r>
            <a:r>
              <a:rPr lang="en-US" dirty="0"/>
              <a:t>the license is </a:t>
            </a:r>
            <a:r>
              <a:rPr lang="en-US" dirty="0" smtClean="0"/>
              <a:t>good.</a:t>
            </a:r>
            <a:endParaRPr lang="en-US" dirty="0"/>
          </a:p>
        </p:txBody>
      </p:sp>
    </p:spTree>
    <p:extLst>
      <p:ext uri="{BB962C8B-B14F-4D97-AF65-F5344CB8AC3E}">
        <p14:creationId xmlns:p14="http://schemas.microsoft.com/office/powerpoint/2010/main" val="257579183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Licensing Agreements</a:t>
            </a:r>
            <a:endParaRPr lang="en-US" dirty="0"/>
          </a:p>
        </p:txBody>
      </p:sp>
      <p:sp>
        <p:nvSpPr>
          <p:cNvPr id="3" name="Content Placeholder 2"/>
          <p:cNvSpPr>
            <a:spLocks noGrp="1"/>
          </p:cNvSpPr>
          <p:nvPr>
            <p:ph idx="1"/>
          </p:nvPr>
        </p:nvSpPr>
        <p:spPr/>
        <p:txBody>
          <a:bodyPr/>
          <a:lstStyle/>
          <a:p>
            <a:r>
              <a:rPr lang="en-US" dirty="0" smtClean="0"/>
              <a:t>Paid Licenses - All </a:t>
            </a:r>
            <a:r>
              <a:rPr lang="en-US" dirty="0"/>
              <a:t>software, creative work you pay for on the web, code, </a:t>
            </a:r>
            <a:r>
              <a:rPr lang="en-US" dirty="0" smtClean="0"/>
              <a:t>apps from iTunes, </a:t>
            </a:r>
            <a:r>
              <a:rPr lang="en-US" dirty="0"/>
              <a:t>for example.</a:t>
            </a:r>
          </a:p>
          <a:p>
            <a:r>
              <a:rPr lang="en-US" dirty="0" smtClean="0"/>
              <a:t>Free Licenses - Remember </a:t>
            </a:r>
            <a:r>
              <a:rPr lang="en-US" dirty="0"/>
              <a:t>fonts? Even if the font is for free there is still a licensing agreement that accompanies it</a:t>
            </a:r>
            <a:r>
              <a:rPr lang="en-US" dirty="0" smtClean="0"/>
              <a:t>.</a:t>
            </a:r>
          </a:p>
          <a:p>
            <a:r>
              <a:rPr lang="en-US" dirty="0" smtClean="0"/>
              <a:t>Royalty Free Licenses – there is a </a:t>
            </a:r>
            <a:r>
              <a:rPr lang="en-US" dirty="0"/>
              <a:t>one-time charge and there may still be some restrictions on how you can use it. </a:t>
            </a:r>
          </a:p>
          <a:p>
            <a:endParaRPr lang="en-US" dirty="0"/>
          </a:p>
          <a:p>
            <a:endParaRPr lang="en-US" dirty="0"/>
          </a:p>
        </p:txBody>
      </p:sp>
    </p:spTree>
    <p:extLst>
      <p:ext uri="{BB962C8B-B14F-4D97-AF65-F5344CB8AC3E}">
        <p14:creationId xmlns:p14="http://schemas.microsoft.com/office/powerpoint/2010/main" val="12400999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a:t>
            </a:r>
            <a:endParaRPr lang="en-US" dirty="0"/>
          </a:p>
        </p:txBody>
      </p:sp>
      <p:sp>
        <p:nvSpPr>
          <p:cNvPr id="3" name="Content Placeholder 2"/>
          <p:cNvSpPr>
            <a:spLocks noGrp="1"/>
          </p:cNvSpPr>
          <p:nvPr>
            <p:ph idx="1"/>
          </p:nvPr>
        </p:nvSpPr>
        <p:spPr/>
        <p:txBody>
          <a:bodyPr/>
          <a:lstStyle/>
          <a:p>
            <a:r>
              <a:rPr lang="en-US" dirty="0"/>
              <a:t>In the case of code; </a:t>
            </a:r>
            <a:r>
              <a:rPr lang="en-US" dirty="0" smtClean="0"/>
              <a:t>open source </a:t>
            </a:r>
            <a:r>
              <a:rPr lang="en-US" dirty="0"/>
              <a:t>code is available to the public. </a:t>
            </a:r>
          </a:p>
          <a:p>
            <a:r>
              <a:rPr lang="en-US" dirty="0"/>
              <a:t>Free stands for freedom not price. </a:t>
            </a:r>
          </a:p>
          <a:p>
            <a:r>
              <a:rPr lang="en-US" dirty="0"/>
              <a:t>Can pay for open source. Android is open source. Firefox is open source. </a:t>
            </a:r>
          </a:p>
          <a:p>
            <a:r>
              <a:rPr lang="en-US" dirty="0"/>
              <a:t>More examples: Gimp, PHP, Ruby and Wordpress</a:t>
            </a:r>
          </a:p>
          <a:p>
            <a:r>
              <a:rPr lang="en-US" dirty="0"/>
              <a:t>Open source does not mean it is not copyrighted.</a:t>
            </a:r>
          </a:p>
          <a:p>
            <a:endParaRPr lang="en-US" dirty="0"/>
          </a:p>
        </p:txBody>
      </p:sp>
    </p:spTree>
    <p:extLst>
      <p:ext uri="{BB962C8B-B14F-4D97-AF65-F5344CB8AC3E}">
        <p14:creationId xmlns:p14="http://schemas.microsoft.com/office/powerpoint/2010/main" val="425917674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Public License</a:t>
            </a:r>
            <a:endParaRPr lang="en-US" dirty="0"/>
          </a:p>
        </p:txBody>
      </p:sp>
      <p:sp>
        <p:nvSpPr>
          <p:cNvPr id="3" name="Content Placeholder 2"/>
          <p:cNvSpPr>
            <a:spLocks noGrp="1"/>
          </p:cNvSpPr>
          <p:nvPr>
            <p:ph idx="1"/>
          </p:nvPr>
        </p:nvSpPr>
        <p:spPr/>
        <p:txBody>
          <a:bodyPr/>
          <a:lstStyle/>
          <a:p>
            <a:r>
              <a:rPr lang="en-US" dirty="0"/>
              <a:t>Under a general public license when you create something with the code. You must pass on the free source. </a:t>
            </a:r>
          </a:p>
          <a:p>
            <a:r>
              <a:rPr lang="en-US" dirty="0"/>
              <a:t>So what is premium Wordpress theme? </a:t>
            </a:r>
          </a:p>
          <a:p>
            <a:r>
              <a:rPr lang="en-US" dirty="0" smtClean="0"/>
              <a:t>You are really paying for service </a:t>
            </a:r>
            <a:r>
              <a:rPr lang="en-US" dirty="0"/>
              <a:t>or support. </a:t>
            </a:r>
          </a:p>
          <a:p>
            <a:r>
              <a:rPr lang="en-US" dirty="0"/>
              <a:t>Theme that you built is actually based on code that was created by another person.</a:t>
            </a:r>
          </a:p>
          <a:p>
            <a:endParaRPr lang="en-US" dirty="0"/>
          </a:p>
          <a:p>
            <a:endParaRPr lang="en-US" dirty="0"/>
          </a:p>
        </p:txBody>
      </p:sp>
    </p:spTree>
    <p:extLst>
      <p:ext uri="{BB962C8B-B14F-4D97-AF65-F5344CB8AC3E}">
        <p14:creationId xmlns:p14="http://schemas.microsoft.com/office/powerpoint/2010/main" val="179494067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r>
              <a:rPr lang="en-US" dirty="0"/>
              <a:t>Creative Commons licenses are an easy way to share your content freely online. </a:t>
            </a:r>
          </a:p>
          <a:p>
            <a:r>
              <a:rPr lang="en-US" dirty="0"/>
              <a:t>Let's walk through the different types of licenses and what they mean.</a:t>
            </a:r>
          </a:p>
          <a:p>
            <a:endParaRPr lang="en-US" dirty="0"/>
          </a:p>
        </p:txBody>
      </p:sp>
    </p:spTree>
    <p:extLst>
      <p:ext uri="{BB962C8B-B14F-4D97-AF65-F5344CB8AC3E}">
        <p14:creationId xmlns:p14="http://schemas.microsoft.com/office/powerpoint/2010/main" val="12958989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a:latin typeface="Century Gothic"/>
                <a:cs typeface="Century Gothic"/>
              </a:rPr>
              <a:t>Combination of Four key Ideas</a:t>
            </a:r>
          </a:p>
          <a:p>
            <a:r>
              <a:rPr lang="en-US" dirty="0"/>
              <a:t>Attribution – give the creator credit</a:t>
            </a:r>
          </a:p>
          <a:p>
            <a:r>
              <a:rPr lang="en-US" dirty="0"/>
              <a:t>Non-commercial – can’t </a:t>
            </a:r>
            <a:r>
              <a:rPr lang="en-US" dirty="0" smtClean="0"/>
              <a:t>use it </a:t>
            </a:r>
            <a:r>
              <a:rPr lang="en-US" dirty="0"/>
              <a:t>in </a:t>
            </a:r>
            <a:r>
              <a:rPr lang="en-US" dirty="0" smtClean="0"/>
              <a:t>“for profit” </a:t>
            </a:r>
            <a:r>
              <a:rPr lang="en-US" dirty="0"/>
              <a:t>projects, </a:t>
            </a:r>
            <a:r>
              <a:rPr lang="en-US" b="1" dirty="0" smtClean="0"/>
              <a:t>example: </a:t>
            </a:r>
            <a:r>
              <a:rPr lang="en-US" dirty="0" smtClean="0"/>
              <a:t>free </a:t>
            </a:r>
            <a:r>
              <a:rPr lang="en-US" dirty="0"/>
              <a:t>apps, </a:t>
            </a:r>
          </a:p>
          <a:p>
            <a:r>
              <a:rPr lang="en-US" dirty="0"/>
              <a:t>No Derivatives – can’t alter it (as in a </a:t>
            </a:r>
            <a:r>
              <a:rPr lang="en-US" dirty="0" smtClean="0"/>
              <a:t>image)</a:t>
            </a:r>
            <a:endParaRPr lang="en-US" dirty="0"/>
          </a:p>
          <a:p>
            <a:r>
              <a:rPr lang="en-US" dirty="0"/>
              <a:t>Share Alike – Has to be shared with </a:t>
            </a:r>
            <a:r>
              <a:rPr lang="en-US" dirty="0" smtClean="0"/>
              <a:t>the same Creative </a:t>
            </a:r>
            <a:r>
              <a:rPr lang="en-US" dirty="0"/>
              <a:t>Commons license</a:t>
            </a:r>
          </a:p>
          <a:p>
            <a:endParaRPr lang="en-US" dirty="0"/>
          </a:p>
        </p:txBody>
      </p:sp>
    </p:spTree>
    <p:extLst>
      <p:ext uri="{BB962C8B-B14F-4D97-AF65-F5344CB8AC3E}">
        <p14:creationId xmlns:p14="http://schemas.microsoft.com/office/powerpoint/2010/main" val="262075610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smtClean="0">
                <a:latin typeface="Century Gothic"/>
                <a:cs typeface="Century Gothic"/>
              </a:rPr>
              <a:t>Let’s consider some combinations</a:t>
            </a:r>
            <a:endParaRPr lang="en-US" b="1" dirty="0">
              <a:latin typeface="Century Gothic"/>
              <a:cs typeface="Century Gothic"/>
            </a:endParaRPr>
          </a:p>
          <a:p>
            <a:r>
              <a:rPr lang="en-US" dirty="0"/>
              <a:t>Attribution, non-commercial, Share Alike </a:t>
            </a:r>
          </a:p>
          <a:p>
            <a:r>
              <a:rPr lang="en-US" dirty="0"/>
              <a:t>Drops the no derivatives requirement, </a:t>
            </a:r>
          </a:p>
          <a:p>
            <a:r>
              <a:rPr lang="en-US" dirty="0"/>
              <a:t>Asks you to share your project via Creative Commons as well.</a:t>
            </a:r>
          </a:p>
          <a:p>
            <a:endParaRPr lang="en-US" dirty="0"/>
          </a:p>
        </p:txBody>
      </p:sp>
    </p:spTree>
    <p:extLst>
      <p:ext uri="{BB962C8B-B14F-4D97-AF65-F5344CB8AC3E}">
        <p14:creationId xmlns:p14="http://schemas.microsoft.com/office/powerpoint/2010/main" val="327974161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smtClean="0">
                <a:latin typeface="Century Gothic"/>
                <a:cs typeface="Century Gothic"/>
              </a:rPr>
              <a:t>Another combination</a:t>
            </a:r>
            <a:endParaRPr lang="en-US" b="1" dirty="0">
              <a:latin typeface="Century Gothic"/>
              <a:cs typeface="Century Gothic"/>
            </a:endParaRPr>
          </a:p>
          <a:p>
            <a:r>
              <a:rPr lang="en-US" dirty="0"/>
              <a:t>Attribution, non-commercial </a:t>
            </a:r>
          </a:p>
          <a:p>
            <a:r>
              <a:rPr lang="en-US" dirty="0"/>
              <a:t>Has only those two stipulations</a:t>
            </a:r>
          </a:p>
          <a:p>
            <a:r>
              <a:rPr lang="en-US" dirty="0"/>
              <a:t>Credit to Creator </a:t>
            </a:r>
            <a:r>
              <a:rPr lang="en-US" dirty="0" smtClean="0"/>
              <a:t>(Attribution</a:t>
            </a:r>
            <a:r>
              <a:rPr lang="en-US" dirty="0"/>
              <a:t>)</a:t>
            </a:r>
          </a:p>
          <a:p>
            <a:r>
              <a:rPr lang="en-US" dirty="0"/>
              <a:t>Not-for-profit use.</a:t>
            </a:r>
          </a:p>
          <a:p>
            <a:endParaRPr lang="en-US" dirty="0"/>
          </a:p>
        </p:txBody>
      </p:sp>
    </p:spTree>
    <p:extLst>
      <p:ext uri="{BB962C8B-B14F-4D97-AF65-F5344CB8AC3E}">
        <p14:creationId xmlns:p14="http://schemas.microsoft.com/office/powerpoint/2010/main" val="136131340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a:cs typeface="Century Gothic"/>
              </a:rPr>
              <a:t>Another combination</a:t>
            </a:r>
          </a:p>
          <a:p>
            <a:r>
              <a:rPr lang="en-US" dirty="0" smtClean="0"/>
              <a:t>Attribution</a:t>
            </a:r>
            <a:r>
              <a:rPr lang="en-US" dirty="0"/>
              <a:t>, no derivatives </a:t>
            </a:r>
          </a:p>
          <a:p>
            <a:r>
              <a:rPr lang="en-US" dirty="0"/>
              <a:t>Drops that non-commercial requirement, </a:t>
            </a:r>
          </a:p>
          <a:p>
            <a:r>
              <a:rPr lang="en-US" dirty="0"/>
              <a:t>Doesn't allow for altering of the work.</a:t>
            </a:r>
          </a:p>
          <a:p>
            <a:endParaRPr lang="en-US" dirty="0"/>
          </a:p>
        </p:txBody>
      </p:sp>
    </p:spTree>
    <p:extLst>
      <p:ext uri="{BB962C8B-B14F-4D97-AF65-F5344CB8AC3E}">
        <p14:creationId xmlns:p14="http://schemas.microsoft.com/office/powerpoint/2010/main" val="80341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a:cs typeface="Century Gothic"/>
              </a:rPr>
              <a:t>Another combination</a:t>
            </a:r>
          </a:p>
          <a:p>
            <a:r>
              <a:rPr lang="en-US" dirty="0" smtClean="0"/>
              <a:t>Attribution</a:t>
            </a:r>
            <a:r>
              <a:rPr lang="en-US" dirty="0"/>
              <a:t>, Share Alike </a:t>
            </a:r>
          </a:p>
          <a:p>
            <a:r>
              <a:rPr lang="en-US" dirty="0"/>
              <a:t>Also allows for commercial usage </a:t>
            </a:r>
          </a:p>
          <a:p>
            <a:r>
              <a:rPr lang="en-US" dirty="0"/>
              <a:t>Requires the sharing via a similar license</a:t>
            </a:r>
          </a:p>
          <a:p>
            <a:endParaRPr lang="en-US" dirty="0"/>
          </a:p>
        </p:txBody>
      </p:sp>
    </p:spTree>
    <p:extLst>
      <p:ext uri="{BB962C8B-B14F-4D97-AF65-F5344CB8AC3E}">
        <p14:creationId xmlns:p14="http://schemas.microsoft.com/office/powerpoint/2010/main" val="126582182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Commons</a:t>
            </a:r>
            <a:endParaRPr lang="en-US" dirty="0"/>
          </a:p>
        </p:txBody>
      </p:sp>
      <p:sp>
        <p:nvSpPr>
          <p:cNvPr id="3" name="Content Placeholder 2"/>
          <p:cNvSpPr>
            <a:spLocks noGrp="1"/>
          </p:cNvSpPr>
          <p:nvPr>
            <p:ph idx="1"/>
          </p:nvPr>
        </p:nvSpPr>
        <p:spPr/>
        <p:txBody>
          <a:bodyPr/>
          <a:lstStyle/>
          <a:p>
            <a:pPr marL="0" indent="0">
              <a:buNone/>
            </a:pPr>
            <a:r>
              <a:rPr lang="en-US" b="1" dirty="0">
                <a:cs typeface="Century Gothic"/>
              </a:rPr>
              <a:t>Another combination</a:t>
            </a:r>
          </a:p>
          <a:p>
            <a:r>
              <a:rPr lang="en-US" dirty="0" smtClean="0"/>
              <a:t>Finally</a:t>
            </a:r>
            <a:r>
              <a:rPr lang="en-US" dirty="0"/>
              <a:t>, there's just plain attribution </a:t>
            </a:r>
          </a:p>
          <a:p>
            <a:r>
              <a:rPr lang="en-US" dirty="0"/>
              <a:t>Credit is the only requirement for an attribution license </a:t>
            </a:r>
          </a:p>
          <a:p>
            <a:r>
              <a:rPr lang="en-US" dirty="0"/>
              <a:t>Otherwise you can use that work however you like</a:t>
            </a:r>
          </a:p>
          <a:p>
            <a:endParaRPr lang="en-US" dirty="0"/>
          </a:p>
        </p:txBody>
      </p:sp>
    </p:spTree>
    <p:extLst>
      <p:ext uri="{BB962C8B-B14F-4D97-AF65-F5344CB8AC3E}">
        <p14:creationId xmlns:p14="http://schemas.microsoft.com/office/powerpoint/2010/main" val="332144367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Sharing Your Work</a:t>
            </a:r>
          </a:p>
        </p:txBody>
      </p:sp>
      <p:sp>
        <p:nvSpPr>
          <p:cNvPr id="3" name="Content Placeholder 2"/>
          <p:cNvSpPr>
            <a:spLocks noGrp="1"/>
          </p:cNvSpPr>
          <p:nvPr>
            <p:ph idx="1"/>
          </p:nvPr>
        </p:nvSpPr>
        <p:spPr/>
        <p:txBody>
          <a:bodyPr/>
          <a:lstStyle/>
          <a:p>
            <a:r>
              <a:rPr lang="en-US" dirty="0"/>
              <a:t>Ask yourself what you wish to do with the work</a:t>
            </a:r>
          </a:p>
          <a:p>
            <a:r>
              <a:rPr lang="en-US" dirty="0"/>
              <a:t>Sharing your work has advantages, do you want to make money or do you want attention?</a:t>
            </a:r>
          </a:p>
          <a:p>
            <a:r>
              <a:rPr lang="en-US" u="sng" dirty="0">
                <a:hlinkClick r:id="rId2"/>
              </a:rPr>
              <a:t>www.CSStricks.com</a:t>
            </a:r>
            <a:r>
              <a:rPr lang="en-US" dirty="0"/>
              <a:t> makes money on ads.</a:t>
            </a:r>
          </a:p>
          <a:p>
            <a:r>
              <a:rPr lang="en-US" dirty="0"/>
              <a:t>Be clear about what you want and make it easy to find. </a:t>
            </a:r>
            <a:endParaRPr lang="en-US" dirty="0" smtClean="0"/>
          </a:p>
          <a:p>
            <a:r>
              <a:rPr lang="en-US" dirty="0" smtClean="0"/>
              <a:t>Sharing </a:t>
            </a:r>
            <a:r>
              <a:rPr lang="en-US" dirty="0"/>
              <a:t>your work freely is a great way to make a name for yourself</a:t>
            </a:r>
            <a:r>
              <a:rPr lang="en-US" dirty="0" smtClean="0"/>
              <a:t>. </a:t>
            </a:r>
            <a:r>
              <a:rPr lang="en-US" dirty="0"/>
              <a:t>Use Creative </a:t>
            </a:r>
            <a:r>
              <a:rPr lang="en-US" dirty="0" smtClean="0"/>
              <a:t>Commons.</a:t>
            </a:r>
            <a:endParaRPr lang="en-US" dirty="0"/>
          </a:p>
          <a:p>
            <a:endParaRPr lang="en-US" dirty="0"/>
          </a:p>
          <a:p>
            <a:endParaRPr lang="en-US" dirty="0"/>
          </a:p>
        </p:txBody>
      </p:sp>
    </p:spTree>
    <p:extLst>
      <p:ext uri="{BB962C8B-B14F-4D97-AF65-F5344CB8AC3E}">
        <p14:creationId xmlns:p14="http://schemas.microsoft.com/office/powerpoint/2010/main" val="292814269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CC Tools For Sharing Your Work</a:t>
            </a:r>
            <a:endParaRPr lang="en-US" dirty="0"/>
          </a:p>
        </p:txBody>
      </p:sp>
      <p:sp>
        <p:nvSpPr>
          <p:cNvPr id="3" name="Content Placeholder 2"/>
          <p:cNvSpPr>
            <a:spLocks noGrp="1"/>
          </p:cNvSpPr>
          <p:nvPr>
            <p:ph idx="1"/>
          </p:nvPr>
        </p:nvSpPr>
        <p:spPr/>
        <p:txBody>
          <a:bodyPr/>
          <a:lstStyle/>
          <a:p>
            <a:r>
              <a:rPr lang="en-US" dirty="0"/>
              <a:t>go to </a:t>
            </a:r>
            <a:r>
              <a:rPr lang="en-US" u="sng" dirty="0">
                <a:hlinkClick r:id="rId2"/>
              </a:rPr>
              <a:t>www.creativecommons.org</a:t>
            </a:r>
            <a:r>
              <a:rPr lang="en-US" dirty="0"/>
              <a:t> and click on licenses&gt;choose a license&gt;asks a couple of simple questions&gt;then the license will update based on your answers…</a:t>
            </a:r>
          </a:p>
          <a:p>
            <a:r>
              <a:rPr lang="en-US" dirty="0"/>
              <a:t>It will ask you a few questions to describe your creation and then an imbed code will be available to place in your website. It will take people to </a:t>
            </a:r>
            <a:r>
              <a:rPr lang="en-US" dirty="0" smtClean="0"/>
              <a:t>an </a:t>
            </a:r>
            <a:r>
              <a:rPr lang="en-US" dirty="0"/>
              <a:t>ready easy to read page.</a:t>
            </a:r>
          </a:p>
          <a:p>
            <a:endParaRPr lang="en-US" dirty="0"/>
          </a:p>
        </p:txBody>
      </p:sp>
    </p:spTree>
    <p:extLst>
      <p:ext uri="{BB962C8B-B14F-4D97-AF65-F5344CB8AC3E}">
        <p14:creationId xmlns:p14="http://schemas.microsoft.com/office/powerpoint/2010/main" val="12343636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But Remember</a:t>
            </a:r>
            <a:endParaRPr lang="en-US" dirty="0"/>
          </a:p>
        </p:txBody>
      </p:sp>
      <p:sp>
        <p:nvSpPr>
          <p:cNvPr id="3" name="Content Placeholder 2"/>
          <p:cNvSpPr>
            <a:spLocks noGrp="1"/>
          </p:cNvSpPr>
          <p:nvPr>
            <p:ph idx="1"/>
          </p:nvPr>
        </p:nvSpPr>
        <p:spPr/>
        <p:txBody>
          <a:bodyPr/>
          <a:lstStyle/>
          <a:p>
            <a:r>
              <a:rPr lang="en-US" dirty="0" smtClean="0"/>
              <a:t>Once </a:t>
            </a:r>
            <a:r>
              <a:rPr lang="en-US" dirty="0"/>
              <a:t>you share your work, you can’t take it back. So make it as restrictive as you wish initially. You can remove restrictions but you can’t add back more. </a:t>
            </a:r>
          </a:p>
          <a:p>
            <a:r>
              <a:rPr lang="en-US" dirty="0"/>
              <a:t>SO GIVE IT SOME THOUGHT FIRST.</a:t>
            </a:r>
          </a:p>
          <a:p>
            <a:endParaRPr lang="en-US" dirty="0"/>
          </a:p>
        </p:txBody>
      </p:sp>
    </p:spTree>
    <p:extLst>
      <p:ext uri="{BB962C8B-B14F-4D97-AF65-F5344CB8AC3E}">
        <p14:creationId xmlns:p14="http://schemas.microsoft.com/office/powerpoint/2010/main" val="353472278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If Someone Steals Your Work </a:t>
            </a:r>
            <a:endParaRPr lang="en-US" dirty="0"/>
          </a:p>
        </p:txBody>
      </p:sp>
      <p:sp>
        <p:nvSpPr>
          <p:cNvPr id="3" name="Content Placeholder 2"/>
          <p:cNvSpPr>
            <a:spLocks noGrp="1"/>
          </p:cNvSpPr>
          <p:nvPr>
            <p:ph idx="1"/>
          </p:nvPr>
        </p:nvSpPr>
        <p:spPr/>
        <p:txBody>
          <a:bodyPr/>
          <a:lstStyle/>
          <a:p>
            <a:r>
              <a:rPr lang="en-US" dirty="0"/>
              <a:t>DMCA stands for Digital Millennium Copyright Act. You can read </a:t>
            </a:r>
            <a:r>
              <a:rPr lang="en-US" u="sng" dirty="0">
                <a:hlinkClick r:id="rId2"/>
              </a:rPr>
              <a:t>the whole text of the law</a:t>
            </a:r>
            <a:r>
              <a:rPr lang="en-US" dirty="0"/>
              <a:t> online at the Library of Congress.</a:t>
            </a:r>
          </a:p>
          <a:p>
            <a:r>
              <a:rPr lang="en-US" dirty="0"/>
              <a:t>Here's a sample of </a:t>
            </a:r>
            <a:r>
              <a:rPr lang="en-US" u="sng" dirty="0">
                <a:hlinkClick r:id="rId3"/>
              </a:rPr>
              <a:t>what a DMCA notice should look like</a:t>
            </a:r>
            <a:r>
              <a:rPr lang="en-US" dirty="0"/>
              <a:t>.</a:t>
            </a:r>
          </a:p>
          <a:p>
            <a:pPr marL="0" indent="0">
              <a:buNone/>
            </a:pPr>
            <a:endParaRPr lang="en-US" dirty="0"/>
          </a:p>
        </p:txBody>
      </p:sp>
    </p:spTree>
    <p:extLst>
      <p:ext uri="{BB962C8B-B14F-4D97-AF65-F5344CB8AC3E}">
        <p14:creationId xmlns:p14="http://schemas.microsoft.com/office/powerpoint/2010/main" val="6411586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a DMCA Takedown Notice</a:t>
            </a:r>
          </a:p>
        </p:txBody>
      </p:sp>
      <p:sp>
        <p:nvSpPr>
          <p:cNvPr id="3" name="Content Placeholder 2"/>
          <p:cNvSpPr>
            <a:spLocks noGrp="1"/>
          </p:cNvSpPr>
          <p:nvPr>
            <p:ph idx="1"/>
          </p:nvPr>
        </p:nvSpPr>
        <p:spPr/>
        <p:txBody>
          <a:bodyPr>
            <a:normAutofit/>
          </a:bodyPr>
          <a:lstStyle/>
          <a:p>
            <a:r>
              <a:rPr lang="en-US" dirty="0"/>
              <a:t>Be wary of services that ask you to pay them to send DMCA notices for you. </a:t>
            </a:r>
          </a:p>
          <a:p>
            <a:r>
              <a:rPr lang="en-US" dirty="0"/>
              <a:t>The DMCA is a </a:t>
            </a:r>
            <a:r>
              <a:rPr lang="en-US" dirty="0" smtClean="0"/>
              <a:t>law.</a:t>
            </a:r>
            <a:endParaRPr lang="en-US" dirty="0"/>
          </a:p>
          <a:p>
            <a:r>
              <a:rPr lang="en-US" dirty="0" smtClean="0"/>
              <a:t>Sending a </a:t>
            </a:r>
            <a:r>
              <a:rPr lang="en-US" dirty="0"/>
              <a:t>DMCA notice yourself is easy and can usually be done online for free.</a:t>
            </a:r>
          </a:p>
          <a:p>
            <a:r>
              <a:rPr lang="en-US" dirty="0"/>
              <a:t>And don't forget, </a:t>
            </a:r>
            <a:r>
              <a:rPr lang="en-US" dirty="0" smtClean="0">
                <a:latin typeface="Century Gothic"/>
                <a:cs typeface="Century Gothic"/>
              </a:rPr>
              <a:t>if </a:t>
            </a:r>
            <a:r>
              <a:rPr lang="en-US" dirty="0">
                <a:latin typeface="Century Gothic"/>
                <a:cs typeface="Century Gothic"/>
              </a:rPr>
              <a:t>you have any </a:t>
            </a:r>
            <a:r>
              <a:rPr lang="en-US" dirty="0" smtClean="0">
                <a:latin typeface="Century Gothic"/>
                <a:cs typeface="Century Gothic"/>
              </a:rPr>
              <a:t>major concerns </a:t>
            </a:r>
            <a:r>
              <a:rPr lang="en-US" dirty="0">
                <a:latin typeface="Century Gothic"/>
                <a:cs typeface="Century Gothic"/>
              </a:rPr>
              <a:t>about your specific situation, contact a lawyer.</a:t>
            </a:r>
          </a:p>
          <a:p>
            <a:endParaRPr lang="en-US" dirty="0"/>
          </a:p>
        </p:txBody>
      </p:sp>
    </p:spTree>
    <p:extLst>
      <p:ext uri="{BB962C8B-B14F-4D97-AF65-F5344CB8AC3E}">
        <p14:creationId xmlns:p14="http://schemas.microsoft.com/office/powerpoint/2010/main" val="50664281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To Do First</a:t>
            </a:r>
            <a:endParaRPr lang="en-US" dirty="0"/>
          </a:p>
        </p:txBody>
      </p:sp>
      <p:sp>
        <p:nvSpPr>
          <p:cNvPr id="3" name="Content Placeholder 2"/>
          <p:cNvSpPr>
            <a:spLocks noGrp="1"/>
          </p:cNvSpPr>
          <p:nvPr>
            <p:ph idx="1"/>
          </p:nvPr>
        </p:nvSpPr>
        <p:spPr>
          <a:xfrm>
            <a:off x="1114424" y="2595562"/>
            <a:ext cx="7610476" cy="3670767"/>
          </a:xfrm>
        </p:spPr>
        <p:txBody>
          <a:bodyPr>
            <a:normAutofit/>
          </a:bodyPr>
          <a:lstStyle/>
          <a:p>
            <a:r>
              <a:rPr lang="en-US" dirty="0"/>
              <a:t>First step: </a:t>
            </a:r>
            <a:r>
              <a:rPr lang="en-US" dirty="0" smtClean="0"/>
              <a:t>send </a:t>
            </a:r>
            <a:r>
              <a:rPr lang="en-US" dirty="0"/>
              <a:t>the violator an email. What if you can’t find their contact information or they don’t </a:t>
            </a:r>
            <a:r>
              <a:rPr lang="en-US" dirty="0" smtClean="0"/>
              <a:t>respond?</a:t>
            </a:r>
            <a:endParaRPr lang="en-US" dirty="0"/>
          </a:p>
          <a:p>
            <a:r>
              <a:rPr lang="en-US" dirty="0"/>
              <a:t>Second Step: Write a DMCA notification</a:t>
            </a:r>
          </a:p>
          <a:p>
            <a:pPr lvl="0"/>
            <a:r>
              <a:rPr lang="en-US" dirty="0" smtClean="0"/>
              <a:t>Lookup </a:t>
            </a:r>
            <a:r>
              <a:rPr lang="en-US" dirty="0"/>
              <a:t>the site your saw your work </a:t>
            </a:r>
            <a:r>
              <a:rPr lang="en-US" dirty="0" smtClean="0"/>
              <a:t>on</a:t>
            </a:r>
          </a:p>
          <a:p>
            <a:r>
              <a:rPr lang="en-US" dirty="0"/>
              <a:t>Go to: </a:t>
            </a:r>
            <a:r>
              <a:rPr lang="en-US" u="sng" dirty="0" smtClean="0">
                <a:hlinkClick r:id="rId2"/>
              </a:rPr>
              <a:t>www.copyright.gov</a:t>
            </a:r>
            <a:endParaRPr lang="en-US" dirty="0"/>
          </a:p>
          <a:p>
            <a:pPr lvl="0"/>
            <a:r>
              <a:rPr lang="en-US" dirty="0"/>
              <a:t>You will find a form and an address to who to send it to</a:t>
            </a:r>
          </a:p>
          <a:p>
            <a:endParaRPr lang="en-US" dirty="0"/>
          </a:p>
        </p:txBody>
      </p:sp>
    </p:spTree>
    <p:extLst>
      <p:ext uri="{BB962C8B-B14F-4D97-AF65-F5344CB8AC3E}">
        <p14:creationId xmlns:p14="http://schemas.microsoft.com/office/powerpoint/2010/main" val="283443175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a DMCA Takedown Notice</a:t>
            </a:r>
          </a:p>
        </p:txBody>
      </p:sp>
      <p:sp>
        <p:nvSpPr>
          <p:cNvPr id="3" name="Content Placeholder 2"/>
          <p:cNvSpPr>
            <a:spLocks noGrp="1"/>
          </p:cNvSpPr>
          <p:nvPr>
            <p:ph idx="1"/>
          </p:nvPr>
        </p:nvSpPr>
        <p:spPr>
          <a:xfrm>
            <a:off x="1114424" y="2595562"/>
            <a:ext cx="7610476" cy="3670767"/>
          </a:xfrm>
        </p:spPr>
        <p:txBody>
          <a:bodyPr>
            <a:normAutofit/>
          </a:bodyPr>
          <a:lstStyle/>
          <a:p>
            <a:pPr lvl="0"/>
            <a:r>
              <a:rPr lang="en-US" dirty="0" smtClean="0"/>
              <a:t>If you see your work on a social site like You Tube or Tumblr they are required to act on it.</a:t>
            </a:r>
          </a:p>
          <a:p>
            <a:pPr lvl="0"/>
            <a:r>
              <a:rPr lang="en-US" dirty="0" smtClean="0"/>
              <a:t>Just Google, for example: Tumblr, DMCA takedown notice and it will take you to a page that tells you what to do. </a:t>
            </a:r>
            <a:endParaRPr lang="en-US" dirty="0"/>
          </a:p>
        </p:txBody>
      </p:sp>
    </p:spTree>
    <p:extLst>
      <p:ext uri="{BB962C8B-B14F-4D97-AF65-F5344CB8AC3E}">
        <p14:creationId xmlns:p14="http://schemas.microsoft.com/office/powerpoint/2010/main" val="416982055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a DMCA Takedown Notice</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286544" y="2534236"/>
            <a:ext cx="6594405" cy="3706222"/>
          </a:xfrm>
          <a:prstGeom prst="rect">
            <a:avLst/>
          </a:prstGeom>
        </p:spPr>
      </p:pic>
    </p:spTree>
    <p:extLst>
      <p:ext uri="{BB962C8B-B14F-4D97-AF65-F5344CB8AC3E}">
        <p14:creationId xmlns:p14="http://schemas.microsoft.com/office/powerpoint/2010/main" val="1854845990"/>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a DMCA Takedown Notice</a:t>
            </a:r>
          </a:p>
        </p:txBody>
      </p:sp>
      <p:sp>
        <p:nvSpPr>
          <p:cNvPr id="3" name="Content Placeholder 2"/>
          <p:cNvSpPr>
            <a:spLocks noGrp="1"/>
          </p:cNvSpPr>
          <p:nvPr>
            <p:ph idx="1"/>
          </p:nvPr>
        </p:nvSpPr>
        <p:spPr/>
        <p:txBody>
          <a:bodyPr>
            <a:normAutofit fontScale="92500" lnSpcReduction="20000"/>
          </a:bodyPr>
          <a:lstStyle/>
          <a:p>
            <a:r>
              <a:rPr lang="en-US" dirty="0"/>
              <a:t>Here is what </a:t>
            </a:r>
            <a:r>
              <a:rPr lang="en-US" dirty="0" smtClean="0"/>
              <a:t>needs </a:t>
            </a:r>
            <a:r>
              <a:rPr lang="en-US" dirty="0"/>
              <a:t>to be included in a DMCA notification.</a:t>
            </a:r>
          </a:p>
          <a:p>
            <a:pPr lvl="0"/>
            <a:r>
              <a:rPr lang="en-US" dirty="0"/>
              <a:t>Your name and contact information, so that's your name, your address, your email, your phone number, </a:t>
            </a:r>
          </a:p>
          <a:p>
            <a:pPr lvl="0"/>
            <a:r>
              <a:rPr lang="en-US" dirty="0"/>
              <a:t>Details about the thing you want removed, and be descriptive, </a:t>
            </a:r>
          </a:p>
          <a:p>
            <a:pPr lvl="0"/>
            <a:r>
              <a:rPr lang="en-US" dirty="0"/>
              <a:t>Where your stuff actually is on the site, so that's a URL, again be descriptive as possible. You can't just say Tumblr. You actually have to give them a very specific web address so they can find it in the first place.</a:t>
            </a:r>
          </a:p>
          <a:p>
            <a:r>
              <a:rPr lang="en-US" dirty="0"/>
              <a:t>See the sample DMCA Takedown Notice in my folder, which includes the verbiage.</a:t>
            </a:r>
          </a:p>
          <a:p>
            <a:endParaRPr lang="en-US" dirty="0"/>
          </a:p>
        </p:txBody>
      </p:sp>
    </p:spTree>
    <p:extLst>
      <p:ext uri="{BB962C8B-B14F-4D97-AF65-F5344CB8AC3E}">
        <p14:creationId xmlns:p14="http://schemas.microsoft.com/office/powerpoint/2010/main" val="356916186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Sending a DMCA Takedown Notice</a:t>
            </a:r>
          </a:p>
        </p:txBody>
      </p:sp>
      <p:sp>
        <p:nvSpPr>
          <p:cNvPr id="3" name="Content Placeholder 2"/>
          <p:cNvSpPr>
            <a:spLocks noGrp="1"/>
          </p:cNvSpPr>
          <p:nvPr>
            <p:ph idx="1"/>
          </p:nvPr>
        </p:nvSpPr>
        <p:spPr/>
        <p:txBody>
          <a:bodyPr>
            <a:normAutofit/>
          </a:bodyPr>
          <a:lstStyle/>
          <a:p>
            <a:r>
              <a:rPr lang="en-US" dirty="0" smtClean="0"/>
              <a:t>If you </a:t>
            </a:r>
            <a:r>
              <a:rPr lang="en-US" dirty="0"/>
              <a:t>have any questions or concerns please contact a lawyer. I am not advising you as to what action to take nor do I guarantee that this is the best legal action to take. Acquiring a lawyer is a personal decision, based on your own personal judgment.</a:t>
            </a:r>
          </a:p>
          <a:p>
            <a:r>
              <a:rPr lang="en-US" b="1" dirty="0"/>
              <a:t>And one last thing: Sending a fake or fraudulent DMCA takedown notice is punishable by law, so only send one if you're truly sure about copyright infringement and are serious about it.</a:t>
            </a:r>
          </a:p>
          <a:p>
            <a:endParaRPr lang="en-US" dirty="0"/>
          </a:p>
          <a:p>
            <a:endParaRPr lang="en-US" dirty="0"/>
          </a:p>
        </p:txBody>
      </p:sp>
    </p:spTree>
    <p:extLst>
      <p:ext uri="{BB962C8B-B14F-4D97-AF65-F5344CB8AC3E}">
        <p14:creationId xmlns:p14="http://schemas.microsoft.com/office/powerpoint/2010/main" val="100366101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Thoughts…</a:t>
            </a:r>
            <a:endParaRPr lang="en-US" dirty="0"/>
          </a:p>
        </p:txBody>
      </p:sp>
      <p:pic>
        <p:nvPicPr>
          <p:cNvPr id="4" name="Picture 3" descr="Screen shot 2014-03-05 at 10.32.3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7584" y="3204309"/>
            <a:ext cx="4048184" cy="1932088"/>
          </a:xfrm>
          <a:prstGeom prst="rect">
            <a:avLst/>
          </a:prstGeom>
        </p:spPr>
      </p:pic>
      <p:pic>
        <p:nvPicPr>
          <p:cNvPr id="5" name="Picture 4" descr="Screen shot 2014-03-05 at 10.32.2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52" y="2325077"/>
            <a:ext cx="3640563" cy="3731846"/>
          </a:xfrm>
          <a:prstGeom prst="rect">
            <a:avLst/>
          </a:prstGeom>
        </p:spPr>
      </p:pic>
      <p:sp>
        <p:nvSpPr>
          <p:cNvPr id="6" name="Rectangle 5"/>
          <p:cNvSpPr/>
          <p:nvPr/>
        </p:nvSpPr>
        <p:spPr>
          <a:xfrm>
            <a:off x="5365221" y="5903034"/>
            <a:ext cx="3380553" cy="307777"/>
          </a:xfrm>
          <a:prstGeom prst="rect">
            <a:avLst/>
          </a:prstGeom>
        </p:spPr>
        <p:txBody>
          <a:bodyPr wrap="none">
            <a:spAutoFit/>
          </a:bodyPr>
          <a:lstStyle/>
          <a:p>
            <a:r>
              <a:rPr lang="en-US" sz="1400" dirty="0">
                <a:solidFill>
                  <a:schemeClr val="bg2"/>
                </a:solidFill>
              </a:rPr>
              <a:t>Excerpt and Graphic by Austin Kleon</a:t>
            </a:r>
          </a:p>
        </p:txBody>
      </p:sp>
    </p:spTree>
    <p:extLst>
      <p:ext uri="{BB962C8B-B14F-4D97-AF65-F5344CB8AC3E}">
        <p14:creationId xmlns:p14="http://schemas.microsoft.com/office/powerpoint/2010/main" val="217381835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Now?</a:t>
            </a:r>
            <a:endParaRPr lang="en-US" dirty="0"/>
          </a:p>
        </p:txBody>
      </p:sp>
      <p:sp>
        <p:nvSpPr>
          <p:cNvPr id="3" name="Content Placeholder 2"/>
          <p:cNvSpPr>
            <a:spLocks noGrp="1"/>
          </p:cNvSpPr>
          <p:nvPr>
            <p:ph idx="1"/>
          </p:nvPr>
        </p:nvSpPr>
        <p:spPr/>
        <p:txBody>
          <a:bodyPr>
            <a:normAutofit/>
          </a:bodyPr>
          <a:lstStyle/>
          <a:p>
            <a:r>
              <a:rPr lang="en-US" dirty="0"/>
              <a:t>Talk a walk </a:t>
            </a:r>
            <a:endParaRPr lang="en-US" dirty="0" smtClean="0"/>
          </a:p>
          <a:p>
            <a:r>
              <a:rPr lang="en-US" dirty="0" smtClean="0"/>
              <a:t>Start </a:t>
            </a:r>
            <a:r>
              <a:rPr lang="en-US" dirty="0"/>
              <a:t>your swipe file </a:t>
            </a:r>
            <a:endParaRPr lang="en-US" dirty="0" smtClean="0"/>
          </a:p>
          <a:p>
            <a:r>
              <a:rPr lang="en-US" dirty="0" smtClean="0"/>
              <a:t>Go </a:t>
            </a:r>
            <a:r>
              <a:rPr lang="en-US" dirty="0"/>
              <a:t>to the library </a:t>
            </a:r>
            <a:endParaRPr lang="en-US" dirty="0" smtClean="0"/>
          </a:p>
          <a:p>
            <a:r>
              <a:rPr lang="en-US" dirty="0" smtClean="0"/>
              <a:t>Buy </a:t>
            </a:r>
            <a:r>
              <a:rPr lang="en-US" dirty="0"/>
              <a:t>a notebook and use it </a:t>
            </a:r>
            <a:endParaRPr lang="en-US" dirty="0" smtClean="0"/>
          </a:p>
          <a:p>
            <a:r>
              <a:rPr lang="en-US" dirty="0" smtClean="0"/>
              <a:t>Get </a:t>
            </a:r>
            <a:r>
              <a:rPr lang="en-US" dirty="0"/>
              <a:t>yourself a calendar </a:t>
            </a:r>
            <a:endParaRPr lang="en-US" dirty="0" smtClean="0"/>
          </a:p>
        </p:txBody>
      </p:sp>
      <p:pic>
        <p:nvPicPr>
          <p:cNvPr id="4" name="Picture 3" descr="Screen shot 2014-03-06 at 9.04.4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5615" y="2463757"/>
            <a:ext cx="3057769" cy="3573627"/>
          </a:xfrm>
          <a:prstGeom prst="rect">
            <a:avLst/>
          </a:prstGeom>
        </p:spPr>
      </p:pic>
      <p:sp>
        <p:nvSpPr>
          <p:cNvPr id="5" name="Rectangle 4"/>
          <p:cNvSpPr/>
          <p:nvPr/>
        </p:nvSpPr>
        <p:spPr>
          <a:xfrm>
            <a:off x="5763834" y="6210130"/>
            <a:ext cx="2208745" cy="307777"/>
          </a:xfrm>
          <a:prstGeom prst="rect">
            <a:avLst/>
          </a:prstGeom>
        </p:spPr>
        <p:txBody>
          <a:bodyPr wrap="none">
            <a:spAutoFit/>
          </a:bodyPr>
          <a:lstStyle/>
          <a:p>
            <a:r>
              <a:rPr lang="en-US" sz="1400" dirty="0">
                <a:solidFill>
                  <a:schemeClr val="bg2"/>
                </a:solidFill>
              </a:rPr>
              <a:t>Excerpt </a:t>
            </a:r>
            <a:r>
              <a:rPr lang="en-US" sz="1400" dirty="0" smtClean="0">
                <a:solidFill>
                  <a:schemeClr val="bg2"/>
                </a:solidFill>
              </a:rPr>
              <a:t>by </a:t>
            </a:r>
            <a:r>
              <a:rPr lang="en-US" sz="1400" dirty="0">
                <a:solidFill>
                  <a:schemeClr val="bg2"/>
                </a:solidFill>
              </a:rPr>
              <a:t>Austin Kleon</a:t>
            </a:r>
          </a:p>
        </p:txBody>
      </p:sp>
    </p:spTree>
    <p:extLst>
      <p:ext uri="{BB962C8B-B14F-4D97-AF65-F5344CB8AC3E}">
        <p14:creationId xmlns:p14="http://schemas.microsoft.com/office/powerpoint/2010/main" val="15227807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Now?</a:t>
            </a:r>
            <a:endParaRPr lang="en-US" dirty="0"/>
          </a:p>
        </p:txBody>
      </p:sp>
      <p:sp>
        <p:nvSpPr>
          <p:cNvPr id="3" name="Content Placeholder 2"/>
          <p:cNvSpPr>
            <a:spLocks noGrp="1"/>
          </p:cNvSpPr>
          <p:nvPr>
            <p:ph idx="1"/>
          </p:nvPr>
        </p:nvSpPr>
        <p:spPr/>
        <p:txBody>
          <a:bodyPr>
            <a:normAutofit/>
          </a:bodyPr>
          <a:lstStyle/>
          <a:p>
            <a:r>
              <a:rPr lang="en-US" dirty="0"/>
              <a:t>Start your logbook </a:t>
            </a:r>
          </a:p>
          <a:p>
            <a:r>
              <a:rPr lang="en-US" dirty="0" smtClean="0"/>
              <a:t>Start </a:t>
            </a:r>
            <a:r>
              <a:rPr lang="en-US" dirty="0"/>
              <a:t>a blog</a:t>
            </a:r>
          </a:p>
          <a:p>
            <a:r>
              <a:rPr lang="en-US" dirty="0"/>
              <a:t> Take a </a:t>
            </a:r>
            <a:r>
              <a:rPr lang="en-US" dirty="0" smtClean="0"/>
              <a:t>nap</a:t>
            </a:r>
          </a:p>
          <a:p>
            <a:r>
              <a:rPr lang="en-US" dirty="0"/>
              <a:t>Buy and Read Steal Like An Artist by Austin Kleon</a:t>
            </a:r>
          </a:p>
          <a:p>
            <a:endParaRPr lang="en-US" dirty="0"/>
          </a:p>
        </p:txBody>
      </p:sp>
      <p:sp>
        <p:nvSpPr>
          <p:cNvPr id="4" name="Rectangle 3"/>
          <p:cNvSpPr/>
          <p:nvPr/>
        </p:nvSpPr>
        <p:spPr>
          <a:xfrm>
            <a:off x="5763834" y="6210130"/>
            <a:ext cx="2208745" cy="307777"/>
          </a:xfrm>
          <a:prstGeom prst="rect">
            <a:avLst/>
          </a:prstGeom>
        </p:spPr>
        <p:txBody>
          <a:bodyPr wrap="none">
            <a:spAutoFit/>
          </a:bodyPr>
          <a:lstStyle/>
          <a:p>
            <a:r>
              <a:rPr lang="en-US" sz="1400" dirty="0">
                <a:solidFill>
                  <a:schemeClr val="bg2"/>
                </a:solidFill>
              </a:rPr>
              <a:t>Excerpt </a:t>
            </a:r>
            <a:r>
              <a:rPr lang="en-US" sz="1400" dirty="0" smtClean="0">
                <a:solidFill>
                  <a:schemeClr val="bg2"/>
                </a:solidFill>
              </a:rPr>
              <a:t>by </a:t>
            </a:r>
            <a:r>
              <a:rPr lang="en-US" sz="1400" dirty="0">
                <a:solidFill>
                  <a:schemeClr val="bg2"/>
                </a:solidFill>
              </a:rPr>
              <a:t>Austin Kleon</a:t>
            </a:r>
          </a:p>
        </p:txBody>
      </p:sp>
    </p:spTree>
    <p:extLst>
      <p:ext uri="{BB962C8B-B14F-4D97-AF65-F5344CB8AC3E}">
        <p14:creationId xmlns:p14="http://schemas.microsoft.com/office/powerpoint/2010/main" val="2392742838"/>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Buy and Read this Book</a:t>
            </a:r>
            <a:endParaRPr lang="en-US" dirty="0"/>
          </a:p>
        </p:txBody>
      </p:sp>
      <p:pic>
        <p:nvPicPr>
          <p:cNvPr id="5" name="Picture 4" descr="Screen shot 2014-03-06 at 8.10.2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3923" y="2325819"/>
            <a:ext cx="4132385" cy="4082796"/>
          </a:xfrm>
          <a:prstGeom prst="rect">
            <a:avLst/>
          </a:prstGeom>
        </p:spPr>
      </p:pic>
    </p:spTree>
    <p:extLst>
      <p:ext uri="{BB962C8B-B14F-4D97-AF65-F5344CB8AC3E}">
        <p14:creationId xmlns:p14="http://schemas.microsoft.com/office/powerpoint/2010/main" val="310130039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and Resources</a:t>
            </a:r>
            <a:endParaRPr lang="en-US" dirty="0"/>
          </a:p>
        </p:txBody>
      </p:sp>
      <p:sp>
        <p:nvSpPr>
          <p:cNvPr id="3" name="Content Placeholder 2"/>
          <p:cNvSpPr>
            <a:spLocks noGrp="1"/>
          </p:cNvSpPr>
          <p:nvPr>
            <p:ph idx="1"/>
          </p:nvPr>
        </p:nvSpPr>
        <p:spPr/>
        <p:txBody>
          <a:bodyPr/>
          <a:lstStyle/>
          <a:p>
            <a:r>
              <a:rPr lang="en-US" dirty="0" smtClean="0"/>
              <a:t>Austin Kleon (</a:t>
            </a:r>
            <a:r>
              <a:rPr lang="en-US" dirty="0"/>
              <a:t>2012-02-28). Steal Like an Artist: 10 Things Nobody Told You About Being Creative (Kindle Locations 607-610). Workman Publishing Company. Kindle Edition. </a:t>
            </a:r>
            <a:endParaRPr lang="en-US" dirty="0" smtClean="0"/>
          </a:p>
          <a:p>
            <a:r>
              <a:rPr lang="en-US" dirty="0" smtClean="0"/>
              <a:t>Treehouselearning.com: Copyrighting course</a:t>
            </a:r>
          </a:p>
          <a:p>
            <a:r>
              <a:rPr lang="en-US" dirty="0" smtClean="0"/>
              <a:t>Lynda.com: Business Principles</a:t>
            </a:r>
          </a:p>
          <a:p>
            <a:r>
              <a:rPr lang="en-US" u="sng" dirty="0">
                <a:hlinkClick r:id="rId2"/>
              </a:rPr>
              <a:t>United States Copyright Office</a:t>
            </a:r>
            <a:endParaRPr lang="en-US" dirty="0"/>
          </a:p>
          <a:p>
            <a:r>
              <a:rPr lang="en-US" u="sng" dirty="0">
                <a:hlinkClick r:id="rId3"/>
              </a:rPr>
              <a:t>www.creativecommons.org</a:t>
            </a:r>
            <a:endParaRPr lang="en-US" dirty="0"/>
          </a:p>
          <a:p>
            <a:pPr marL="0" indent="0">
              <a:buNone/>
            </a:pPr>
            <a:endParaRPr lang="en-US" dirty="0"/>
          </a:p>
        </p:txBody>
      </p:sp>
    </p:spTree>
    <p:extLst>
      <p:ext uri="{BB962C8B-B14F-4D97-AF65-F5344CB8AC3E}">
        <p14:creationId xmlns:p14="http://schemas.microsoft.com/office/powerpoint/2010/main" val="556029874"/>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03-04 at 2.53.1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5001" y="1925998"/>
            <a:ext cx="5000426" cy="4355443"/>
          </a:xfrm>
          <a:prstGeom prst="rect">
            <a:avLst/>
          </a:prstGeom>
        </p:spPr>
      </p:pic>
      <p:sp>
        <p:nvSpPr>
          <p:cNvPr id="2" name="Title 1"/>
          <p:cNvSpPr>
            <a:spLocks noGrp="1"/>
          </p:cNvSpPr>
          <p:nvPr>
            <p:ph type="title"/>
          </p:nvPr>
        </p:nvSpPr>
        <p:spPr>
          <a:xfrm>
            <a:off x="0" y="1115157"/>
            <a:ext cx="8913813" cy="914400"/>
          </a:xfrm>
        </p:spPr>
        <p:txBody>
          <a:bodyPr/>
          <a:lstStyle/>
          <a:p>
            <a:r>
              <a:rPr lang="en-US" dirty="0" smtClean="0"/>
              <a:t>One last word…</a:t>
            </a:r>
            <a:endParaRPr lang="en-US" dirty="0"/>
          </a:p>
        </p:txBody>
      </p:sp>
      <p:sp>
        <p:nvSpPr>
          <p:cNvPr id="3" name="TextBox 2"/>
          <p:cNvSpPr txBox="1"/>
          <p:nvPr/>
        </p:nvSpPr>
        <p:spPr>
          <a:xfrm>
            <a:off x="2212429" y="6010946"/>
            <a:ext cx="4592658" cy="523220"/>
          </a:xfrm>
          <a:prstGeom prst="rect">
            <a:avLst/>
          </a:prstGeom>
          <a:noFill/>
        </p:spPr>
        <p:txBody>
          <a:bodyPr wrap="square" rtlCol="0">
            <a:spAutoFit/>
          </a:bodyPr>
          <a:lstStyle/>
          <a:p>
            <a:pPr algn="ctr"/>
            <a:r>
              <a:rPr lang="en-US" sz="2800" b="1" dirty="0" smtClean="0">
                <a:latin typeface="Century Gothic"/>
                <a:cs typeface="Century Gothic"/>
              </a:rPr>
              <a:t>(YOURSELF)</a:t>
            </a:r>
            <a:endParaRPr lang="en-US" sz="2800" b="1" dirty="0">
              <a:latin typeface="Century Gothic"/>
              <a:cs typeface="Century Gothic"/>
            </a:endParaRPr>
          </a:p>
        </p:txBody>
      </p:sp>
      <p:sp>
        <p:nvSpPr>
          <p:cNvPr id="5" name="Rectangle 4"/>
          <p:cNvSpPr/>
          <p:nvPr/>
        </p:nvSpPr>
        <p:spPr>
          <a:xfrm>
            <a:off x="6276923" y="6228639"/>
            <a:ext cx="2433141" cy="307777"/>
          </a:xfrm>
          <a:prstGeom prst="rect">
            <a:avLst/>
          </a:prstGeom>
        </p:spPr>
        <p:txBody>
          <a:bodyPr wrap="square">
            <a:spAutoFit/>
          </a:bodyPr>
          <a:lstStyle/>
          <a:p>
            <a:r>
              <a:rPr lang="en-US" sz="1400" dirty="0" smtClean="0">
                <a:solidFill>
                  <a:schemeClr val="bg2"/>
                </a:solidFill>
              </a:rPr>
              <a:t>Graphic </a:t>
            </a:r>
            <a:r>
              <a:rPr lang="en-US" sz="1400" dirty="0">
                <a:solidFill>
                  <a:schemeClr val="bg2"/>
                </a:solidFill>
              </a:rPr>
              <a:t>by </a:t>
            </a:r>
            <a:r>
              <a:rPr lang="en-US" sz="1400" dirty="0" smtClean="0">
                <a:solidFill>
                  <a:schemeClr val="bg2"/>
                </a:solidFill>
              </a:rPr>
              <a:t>Lindsey Baker</a:t>
            </a:r>
            <a:endParaRPr lang="en-US" sz="1400" dirty="0">
              <a:solidFill>
                <a:schemeClr val="bg2"/>
              </a:solidFill>
            </a:endParaRPr>
          </a:p>
        </p:txBody>
      </p:sp>
    </p:spTree>
    <p:extLst>
      <p:ext uri="{BB962C8B-B14F-4D97-AF65-F5344CB8AC3E}">
        <p14:creationId xmlns:p14="http://schemas.microsoft.com/office/powerpoint/2010/main" val="218636805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5157"/>
            <a:ext cx="8913813" cy="914400"/>
          </a:xfrm>
        </p:spPr>
        <p:txBody>
          <a:bodyPr/>
          <a:lstStyle/>
          <a:p>
            <a:r>
              <a:rPr lang="en-US" dirty="0" smtClean="0"/>
              <a:t>Questions or Comments:</a:t>
            </a:r>
            <a:endParaRPr lang="en-US" dirty="0"/>
          </a:p>
        </p:txBody>
      </p:sp>
      <p:sp>
        <p:nvSpPr>
          <p:cNvPr id="5" name="Rectangle 4"/>
          <p:cNvSpPr/>
          <p:nvPr/>
        </p:nvSpPr>
        <p:spPr>
          <a:xfrm>
            <a:off x="6276923" y="6228639"/>
            <a:ext cx="2433141" cy="307777"/>
          </a:xfrm>
          <a:prstGeom prst="rect">
            <a:avLst/>
          </a:prstGeom>
        </p:spPr>
        <p:txBody>
          <a:bodyPr wrap="square">
            <a:spAutoFit/>
          </a:bodyPr>
          <a:lstStyle/>
          <a:p>
            <a:r>
              <a:rPr lang="en-US" sz="1400" dirty="0" smtClean="0">
                <a:solidFill>
                  <a:schemeClr val="bg2"/>
                </a:solidFill>
              </a:rPr>
              <a:t>Graphic </a:t>
            </a:r>
            <a:r>
              <a:rPr lang="en-US" sz="1400" dirty="0">
                <a:solidFill>
                  <a:schemeClr val="bg2"/>
                </a:solidFill>
              </a:rPr>
              <a:t>by </a:t>
            </a:r>
            <a:r>
              <a:rPr lang="en-US" sz="1400" dirty="0" smtClean="0">
                <a:solidFill>
                  <a:schemeClr val="bg2"/>
                </a:solidFill>
              </a:rPr>
              <a:t>Lindsey Baker</a:t>
            </a:r>
            <a:endParaRPr lang="en-US" sz="1400" dirty="0">
              <a:solidFill>
                <a:schemeClr val="bg2"/>
              </a:solidFill>
            </a:endParaRPr>
          </a:p>
        </p:txBody>
      </p:sp>
      <p:sp>
        <p:nvSpPr>
          <p:cNvPr id="4" name="TextBox 3"/>
          <p:cNvSpPr txBox="1"/>
          <p:nvPr/>
        </p:nvSpPr>
        <p:spPr>
          <a:xfrm>
            <a:off x="2344588" y="5705239"/>
            <a:ext cx="4085035" cy="369332"/>
          </a:xfrm>
          <a:prstGeom prst="rect">
            <a:avLst/>
          </a:prstGeom>
          <a:noFill/>
        </p:spPr>
        <p:txBody>
          <a:bodyPr wrap="none" rtlCol="0">
            <a:spAutoFit/>
          </a:bodyPr>
          <a:lstStyle/>
          <a:p>
            <a:r>
              <a:rPr lang="en-US" dirty="0" smtClean="0"/>
              <a:t>Contact: </a:t>
            </a:r>
            <a:r>
              <a:rPr lang="en-US" dirty="0" err="1" smtClean="0"/>
              <a:t>lb@synergycreative.com</a:t>
            </a:r>
            <a:endParaRPr lang="en-US" dirty="0"/>
          </a:p>
        </p:txBody>
      </p:sp>
      <p:pic>
        <p:nvPicPr>
          <p:cNvPr id="7" name="Picture 6"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1074" y="2307750"/>
            <a:ext cx="1868975" cy="2821095"/>
          </a:xfrm>
          <a:prstGeom prst="rect">
            <a:avLst/>
          </a:prstGeom>
        </p:spPr>
      </p:pic>
    </p:spTree>
    <p:extLst>
      <p:ext uri="{BB962C8B-B14F-4D97-AF65-F5344CB8AC3E}">
        <p14:creationId xmlns:p14="http://schemas.microsoft.com/office/powerpoint/2010/main" val="38934685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518</TotalTime>
  <Words>3157</Words>
  <Application>Microsoft Macintosh PowerPoint</Application>
  <PresentationFormat>On-screen Show (4:3)</PresentationFormat>
  <Paragraphs>276</Paragraphs>
  <Slides>66</Slides>
  <Notes>1</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Perception</vt:lpstr>
      <vt:lpstr>Copyright Basics</vt:lpstr>
      <vt:lpstr>Disclaimer</vt:lpstr>
      <vt:lpstr>Topics We Will Cover</vt:lpstr>
      <vt:lpstr>Topics We Will Cover</vt:lpstr>
      <vt:lpstr>Myth Breaker # 1 </vt:lpstr>
      <vt:lpstr>Myth Breaker # 1 </vt:lpstr>
      <vt:lpstr>Myth Breaker # 1 </vt:lpstr>
      <vt:lpstr>What Is A Copyright?</vt:lpstr>
      <vt:lpstr>Myth Buster # 2</vt:lpstr>
      <vt:lpstr>Copyright Basics</vt:lpstr>
      <vt:lpstr>How to copyright something</vt:lpstr>
      <vt:lpstr>SOOO… start making stuff!</vt:lpstr>
      <vt:lpstr>HOW to get from here to there</vt:lpstr>
      <vt:lpstr>Myth Buster #3 School is never over</vt:lpstr>
      <vt:lpstr>How To Write A Copyright Notice</vt:lpstr>
      <vt:lpstr>Copyright Registration</vt:lpstr>
      <vt:lpstr>Copyright Registration</vt:lpstr>
      <vt:lpstr>What is not Copyrightable?</vt:lpstr>
      <vt:lpstr>Trademarks</vt:lpstr>
      <vt:lpstr>Fair Use</vt:lpstr>
      <vt:lpstr>Fair Use</vt:lpstr>
      <vt:lpstr>Fair Use</vt:lpstr>
      <vt:lpstr>Character and Purpose of Use</vt:lpstr>
      <vt:lpstr>Character and Purpose of Use</vt:lpstr>
      <vt:lpstr>Character and Purpose of Use</vt:lpstr>
      <vt:lpstr>Fair Use wrap up</vt:lpstr>
      <vt:lpstr>Fair Use Wrap Up</vt:lpstr>
      <vt:lpstr>Public Domain</vt:lpstr>
      <vt:lpstr>Go Make Stuff</vt:lpstr>
      <vt:lpstr>Go make Stuff…then its copyrighted</vt:lpstr>
      <vt:lpstr>Use Your Hands</vt:lpstr>
      <vt:lpstr>Use Your Hands</vt:lpstr>
      <vt:lpstr>Idle Time Ain’t So Idle</vt:lpstr>
      <vt:lpstr>The Three P’s</vt:lpstr>
      <vt:lpstr>The Three Ps</vt:lpstr>
      <vt:lpstr>Introduction to Licensing</vt:lpstr>
      <vt:lpstr>EULA – end user license agreement</vt:lpstr>
      <vt:lpstr>How to Read a License Agreement: </vt:lpstr>
      <vt:lpstr>How to Read a License Agreement: </vt:lpstr>
      <vt:lpstr>Types of Licensing Agreements</vt:lpstr>
      <vt:lpstr>Open Source</vt:lpstr>
      <vt:lpstr>General Public License</vt:lpstr>
      <vt:lpstr>Creative Commons</vt:lpstr>
      <vt:lpstr>Creative Commons</vt:lpstr>
      <vt:lpstr>Creative Commons</vt:lpstr>
      <vt:lpstr>Creative Commons</vt:lpstr>
      <vt:lpstr>Creative Commons</vt:lpstr>
      <vt:lpstr>Creative Commons</vt:lpstr>
      <vt:lpstr>Creative Commons</vt:lpstr>
      <vt:lpstr>Sharing Your Work</vt:lpstr>
      <vt:lpstr>Good CC Tools For Sharing Your Work</vt:lpstr>
      <vt:lpstr>But Remember</vt:lpstr>
      <vt:lpstr>What If Someone Steals Your Work </vt:lpstr>
      <vt:lpstr>Sending a DMCA Takedown Notice</vt:lpstr>
      <vt:lpstr>What To Do First</vt:lpstr>
      <vt:lpstr>Sending a DMCA Takedown Notice</vt:lpstr>
      <vt:lpstr>Sending a DMCA Takedown Notice</vt:lpstr>
      <vt:lpstr>Sending a DMCA Takedown Notice</vt:lpstr>
      <vt:lpstr>Sending a DMCA Takedown Notice</vt:lpstr>
      <vt:lpstr>Closing Thoughts…</vt:lpstr>
      <vt:lpstr>What Now?</vt:lpstr>
      <vt:lpstr>What Now?</vt:lpstr>
      <vt:lpstr>Buy and Read this Book</vt:lpstr>
      <vt:lpstr>References and Resources</vt:lpstr>
      <vt:lpstr>One last word…</vt:lpstr>
      <vt:lpstr>Questions or Comments:</vt:lpstr>
    </vt:vector>
  </TitlesOfParts>
  <Company>Llindsey Baker 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Steal Like An Artist</dc:title>
  <dc:creator>Marie A. Baker</dc:creator>
  <cp:lastModifiedBy>Marie A. Baker</cp:lastModifiedBy>
  <cp:revision>105</cp:revision>
  <dcterms:created xsi:type="dcterms:W3CDTF">2014-03-04T21:12:56Z</dcterms:created>
  <dcterms:modified xsi:type="dcterms:W3CDTF">2016-02-09T18:06:34Z</dcterms:modified>
</cp:coreProperties>
</file>